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9"/>
  </p:notesMasterIdLst>
  <p:handoutMasterIdLst>
    <p:handoutMasterId r:id="rId20"/>
  </p:handoutMasterIdLst>
  <p:sldIdLst>
    <p:sldId id="386" r:id="rId3"/>
    <p:sldId id="35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350" r:id="rId18"/>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2" autoAdjust="0"/>
    <p:restoredTop sz="94373" autoAdjust="0"/>
  </p:normalViewPr>
  <p:slideViewPr>
    <p:cSldViewPr snapToGrid="0">
      <p:cViewPr varScale="1">
        <p:scale>
          <a:sx n="40" d="100"/>
          <a:sy n="40" d="100"/>
        </p:scale>
        <p:origin x="518"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4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A4CDBB-4126-4654-98C4-86DCACB46DCD}" type="datetimeFigureOut">
              <a:rPr lang="tr-TR" smtClean="0"/>
              <a:t>30.09.2018</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823875-20BE-4142-B22A-09B71481F8F8}" type="slidenum">
              <a:rPr lang="tr-TR" smtClean="0"/>
              <a:t>‹#›</a:t>
            </a:fld>
            <a:endParaRPr lang="tr-TR"/>
          </a:p>
        </p:txBody>
      </p:sp>
    </p:spTree>
    <p:extLst>
      <p:ext uri="{BB962C8B-B14F-4D97-AF65-F5344CB8AC3E}">
        <p14:creationId xmlns:p14="http://schemas.microsoft.com/office/powerpoint/2010/main" val="11744928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93B3AA-F781-4AA8-BDDD-6EBF196D18A4}" type="datetimeFigureOut">
              <a:rPr lang="tr-TR" smtClean="0"/>
              <a:t>30.09.2018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3E0D2A-474A-4FC1-BE06-C324F81057D3}" type="slidenum">
              <a:rPr lang="tr-TR" smtClean="0"/>
              <a:t>‹#›</a:t>
            </a:fld>
            <a:endParaRPr lang="tr-TR"/>
          </a:p>
        </p:txBody>
      </p:sp>
    </p:spTree>
    <p:extLst>
      <p:ext uri="{BB962C8B-B14F-4D97-AF65-F5344CB8AC3E}">
        <p14:creationId xmlns:p14="http://schemas.microsoft.com/office/powerpoint/2010/main" val="10355659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03E0D2A-474A-4FC1-BE06-C324F81057D3}" type="slidenum">
              <a:rPr lang="tr-TR" smtClean="0"/>
              <a:pPr/>
              <a:t>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3877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303E0D2A-474A-4FC1-BE06-C324F81057D3}" type="slidenum">
              <a:rPr lang="tr-TR" smtClean="0"/>
              <a:t>16</a:t>
            </a:fld>
            <a:endParaRPr lang="tr-TR"/>
          </a:p>
        </p:txBody>
      </p:sp>
    </p:spTree>
    <p:extLst>
      <p:ext uri="{BB962C8B-B14F-4D97-AF65-F5344CB8AC3E}">
        <p14:creationId xmlns:p14="http://schemas.microsoft.com/office/powerpoint/2010/main" val="99004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C6CAB-2A28-5443-9CAC-02DA1E5AC92C}"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B63B-F72C-DC4C-9405-11720D657A1E}" type="slidenum">
              <a:rPr lang="en-US"/>
              <a:pPr>
                <a:defRPr/>
              </a:pPr>
              <a:t>‹#›</a:t>
            </a:fld>
            <a:endParaRPr lang="en-US"/>
          </a:p>
        </p:txBody>
      </p:sp>
    </p:spTree>
    <p:extLst>
      <p:ext uri="{BB962C8B-B14F-4D97-AF65-F5344CB8AC3E}">
        <p14:creationId xmlns:p14="http://schemas.microsoft.com/office/powerpoint/2010/main" val="231943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14B2C-6CB8-F945-85DE-D50EF66F564B}"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BECC7F-9459-684B-A290-41EBD2F971F0}" type="slidenum">
              <a:rPr lang="en-US"/>
              <a:pPr>
                <a:defRPr/>
              </a:pPr>
              <a:t>‹#›</a:t>
            </a:fld>
            <a:endParaRPr lang="en-US"/>
          </a:p>
        </p:txBody>
      </p:sp>
    </p:spTree>
    <p:extLst>
      <p:ext uri="{BB962C8B-B14F-4D97-AF65-F5344CB8AC3E}">
        <p14:creationId xmlns:p14="http://schemas.microsoft.com/office/powerpoint/2010/main" val="8878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0F38A-4B3B-0C45-AD7B-E013BE603FDB}"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CC588-895A-BF4A-A680-9E29AE5DD3EE}" type="slidenum">
              <a:rPr lang="en-US"/>
              <a:pPr>
                <a:defRPr/>
              </a:pPr>
              <a:t>‹#›</a:t>
            </a:fld>
            <a:endParaRPr lang="en-US"/>
          </a:p>
        </p:txBody>
      </p:sp>
    </p:spTree>
    <p:extLst>
      <p:ext uri="{BB962C8B-B14F-4D97-AF65-F5344CB8AC3E}">
        <p14:creationId xmlns:p14="http://schemas.microsoft.com/office/powerpoint/2010/main" val="264799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2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1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9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5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9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20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9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5CC81-A1B1-814A-AA5A-4A4A066A8A4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6416AB-CEA1-6640-B7D6-4B0506CCB3B7}" type="slidenum">
              <a:rPr lang="en-US"/>
              <a:pPr>
                <a:defRPr/>
              </a:pPr>
              <a:t>‹#›</a:t>
            </a:fld>
            <a:endParaRPr lang="en-US"/>
          </a:p>
        </p:txBody>
      </p:sp>
    </p:spTree>
    <p:extLst>
      <p:ext uri="{BB962C8B-B14F-4D97-AF65-F5344CB8AC3E}">
        <p14:creationId xmlns:p14="http://schemas.microsoft.com/office/powerpoint/2010/main" val="356773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9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9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0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7C0DFA-8DB7-E045-A597-5D047831816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E2D781-A331-6D41-A278-B8491C34BBD5}" type="slidenum">
              <a:rPr lang="en-US"/>
              <a:pPr>
                <a:defRPr/>
              </a:pPr>
              <a:t>‹#›</a:t>
            </a:fld>
            <a:endParaRPr lang="en-US"/>
          </a:p>
        </p:txBody>
      </p:sp>
    </p:spTree>
    <p:extLst>
      <p:ext uri="{BB962C8B-B14F-4D97-AF65-F5344CB8AC3E}">
        <p14:creationId xmlns:p14="http://schemas.microsoft.com/office/powerpoint/2010/main" val="252652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E96AA-65EE-784F-A3C3-748A7491F0CF}"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CB176B-3C00-AB45-880C-5A998255934C}" type="slidenum">
              <a:rPr lang="en-US"/>
              <a:pPr>
                <a:defRPr/>
              </a:pPr>
              <a:t>‹#›</a:t>
            </a:fld>
            <a:endParaRPr lang="en-US"/>
          </a:p>
        </p:txBody>
      </p:sp>
    </p:spTree>
    <p:extLst>
      <p:ext uri="{BB962C8B-B14F-4D97-AF65-F5344CB8AC3E}">
        <p14:creationId xmlns:p14="http://schemas.microsoft.com/office/powerpoint/2010/main" val="8062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CC13B-5D79-F74C-A4C7-5C910DF46C00}" type="datetimeFigureOut">
              <a:rPr lang="en-US"/>
              <a:pPr>
                <a:defRPr/>
              </a:pPr>
              <a:t>9/30/2018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1CA57-42C5-4A43-8267-8948ED58A89A}" type="slidenum">
              <a:rPr lang="en-US"/>
              <a:pPr>
                <a:defRPr/>
              </a:pPr>
              <a:t>‹#›</a:t>
            </a:fld>
            <a:endParaRPr lang="en-US"/>
          </a:p>
        </p:txBody>
      </p:sp>
    </p:spTree>
    <p:extLst>
      <p:ext uri="{BB962C8B-B14F-4D97-AF65-F5344CB8AC3E}">
        <p14:creationId xmlns:p14="http://schemas.microsoft.com/office/powerpoint/2010/main" val="369476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EFD3BA-6406-504E-81C8-ABA9774EB79B}" type="datetimeFigureOut">
              <a:rPr lang="en-US"/>
              <a:pPr>
                <a:defRPr/>
              </a:pPr>
              <a:t>9/30/2018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1A8F90-33F5-E549-AAFA-AE9EEC0F0AD5}" type="slidenum">
              <a:rPr lang="en-US"/>
              <a:pPr>
                <a:defRPr/>
              </a:pPr>
              <a:t>‹#›</a:t>
            </a:fld>
            <a:endParaRPr lang="en-US"/>
          </a:p>
        </p:txBody>
      </p:sp>
    </p:spTree>
    <p:extLst>
      <p:ext uri="{BB962C8B-B14F-4D97-AF65-F5344CB8AC3E}">
        <p14:creationId xmlns:p14="http://schemas.microsoft.com/office/powerpoint/2010/main" val="166560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BCA2D0-7681-F148-A72A-7BE041FDD617}" type="datetimeFigureOut">
              <a:rPr lang="en-US"/>
              <a:pPr>
                <a:defRPr/>
              </a:pPr>
              <a:t>9/30/2018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0381C1-3CE0-E149-BA4A-E42491AE9D48}" type="slidenum">
              <a:rPr lang="en-US"/>
              <a:pPr>
                <a:defRPr/>
              </a:pPr>
              <a:t>‹#›</a:t>
            </a:fld>
            <a:endParaRPr lang="en-US"/>
          </a:p>
        </p:txBody>
      </p:sp>
    </p:spTree>
    <p:extLst>
      <p:ext uri="{BB962C8B-B14F-4D97-AF65-F5344CB8AC3E}">
        <p14:creationId xmlns:p14="http://schemas.microsoft.com/office/powerpoint/2010/main" val="45693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C1A55-B637-5347-A5F4-BC7704D74C8F}"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2D84AF-0091-B048-BFFF-DB6041BFF05F}" type="slidenum">
              <a:rPr lang="en-US"/>
              <a:pPr>
                <a:defRPr/>
              </a:pPr>
              <a:t>‹#›</a:t>
            </a:fld>
            <a:endParaRPr lang="en-US"/>
          </a:p>
        </p:txBody>
      </p:sp>
    </p:spTree>
    <p:extLst>
      <p:ext uri="{BB962C8B-B14F-4D97-AF65-F5344CB8AC3E}">
        <p14:creationId xmlns:p14="http://schemas.microsoft.com/office/powerpoint/2010/main" val="310183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4218E-D357-AD41-A9F0-0BCDF8E0E6B4}"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86E8E7-7E2B-8A43-B4D8-C16213B0902B}" type="slidenum">
              <a:rPr lang="en-US"/>
              <a:pPr>
                <a:defRPr/>
              </a:pPr>
              <a:t>‹#›</a:t>
            </a:fld>
            <a:endParaRPr lang="en-US"/>
          </a:p>
        </p:txBody>
      </p:sp>
    </p:spTree>
    <p:extLst>
      <p:ext uri="{BB962C8B-B14F-4D97-AF65-F5344CB8AC3E}">
        <p14:creationId xmlns:p14="http://schemas.microsoft.com/office/powerpoint/2010/main" val="245154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F34E3379-E6F8-D248-B43B-63B5622D42BF}" type="datetimeFigureOut">
              <a:rPr lang="en-US" smtClean="0">
                <a:ea typeface="MS PGothic" charset="0"/>
              </a:rPr>
              <a:pPr defTabSz="457200" fontAlgn="base">
                <a:spcBef>
                  <a:spcPct val="0"/>
                </a:spcBef>
                <a:spcAft>
                  <a:spcPct val="0"/>
                </a:spcAft>
                <a:defRPr/>
              </a:pPr>
              <a:t>9/30/2018</a:t>
            </a:fld>
            <a:endParaRPr lang="en-US">
              <a:ea typeface="MS PGothic"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7D86E92E-E58E-B146-BBED-AEC43C6336C3}" type="slidenum">
              <a:rPr lang="en-US" smtClean="0">
                <a:ea typeface="MS PGothic" charset="0"/>
              </a:rPr>
              <a:pPr defTabSz="457200" fontAlgn="base">
                <a:spcBef>
                  <a:spcPct val="0"/>
                </a:spcBef>
                <a:spcAft>
                  <a:spcPct val="0"/>
                </a:spcAft>
                <a:defRPr/>
              </a:pPr>
              <a:t>‹#›</a:t>
            </a:fld>
            <a:endParaRPr lang="en-US">
              <a:ea typeface="MS PGothic" charset="0"/>
            </a:endParaRPr>
          </a:p>
        </p:txBody>
      </p:sp>
    </p:spTree>
    <p:extLst>
      <p:ext uri="{BB962C8B-B14F-4D97-AF65-F5344CB8AC3E}">
        <p14:creationId xmlns:p14="http://schemas.microsoft.com/office/powerpoint/2010/main" val="223815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40C8ADC-1D83-D74A-B727-4167E5E160EF}" type="datetimeFigureOut">
              <a:rPr lang="en-US" smtClean="0">
                <a:solidFill>
                  <a:prstClr val="black">
                    <a:tint val="75000"/>
                  </a:prstClr>
                </a:solidFill>
              </a:rPr>
              <a:pPr defTabSz="457200"/>
              <a:t>9/30/2018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7E3F6B-2E0F-684D-898F-2F8A62D568E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16064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em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7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Unvan 1"/>
          <p:cNvSpPr>
            <a:spLocks noGrp="1"/>
          </p:cNvSpPr>
          <p:nvPr>
            <p:ph type="ctrTitle"/>
          </p:nvPr>
        </p:nvSpPr>
        <p:spPr>
          <a:xfrm>
            <a:off x="0" y="2406546"/>
            <a:ext cx="12192000" cy="1470025"/>
          </a:xfrm>
        </p:spPr>
        <p:txBody>
          <a:bodyPr/>
          <a:lstStyle/>
          <a:p>
            <a:r>
              <a:rPr lang="tr-TR" sz="3000" b="1" dirty="0" smtClean="0">
                <a:solidFill>
                  <a:schemeClr val="bg1"/>
                </a:solidFill>
                <a:latin typeface="Arial"/>
                <a:cs typeface="Arial"/>
              </a:rPr>
              <a:t>T.C.</a:t>
            </a:r>
            <a:br>
              <a:rPr lang="tr-TR" sz="3000" b="1" dirty="0" smtClean="0">
                <a:solidFill>
                  <a:schemeClr val="bg1"/>
                </a:solidFill>
                <a:latin typeface="Arial"/>
                <a:cs typeface="Arial"/>
              </a:rPr>
            </a:br>
            <a:r>
              <a:rPr lang="tr-TR" sz="3000" b="1" dirty="0" smtClean="0">
                <a:solidFill>
                  <a:schemeClr val="bg1"/>
                </a:solidFill>
                <a:latin typeface="Arial"/>
                <a:cs typeface="Arial"/>
              </a:rPr>
              <a:t>MİLLÎ EĞİTİM BAKANLIĞI</a:t>
            </a:r>
            <a:endParaRPr lang="tr-TR" sz="3000" b="1" dirty="0">
              <a:solidFill>
                <a:schemeClr val="bg1"/>
              </a:solidFill>
              <a:latin typeface="Arial"/>
              <a:cs typeface="Arial"/>
            </a:endParaRPr>
          </a:p>
        </p:txBody>
      </p:sp>
      <p:sp>
        <p:nvSpPr>
          <p:cNvPr id="3" name="Alt Başlık 2"/>
          <p:cNvSpPr>
            <a:spLocks noGrp="1"/>
          </p:cNvSpPr>
          <p:nvPr>
            <p:ph type="subTitle" idx="1"/>
          </p:nvPr>
        </p:nvSpPr>
        <p:spPr>
          <a:xfrm>
            <a:off x="0" y="3634972"/>
            <a:ext cx="12192000" cy="673737"/>
          </a:xfrm>
        </p:spPr>
        <p:txBody>
          <a:bodyPr/>
          <a:lstStyle/>
          <a:p>
            <a:r>
              <a:rPr lang="tr-TR" sz="2600" dirty="0" smtClean="0">
                <a:solidFill>
                  <a:srgbClr val="FFFFFF"/>
                </a:solidFill>
              </a:rPr>
              <a:t>TEMEL EĞİTİM GENEL MÜDÜRLÜĞÜ</a:t>
            </a:r>
          </a:p>
          <a:p>
            <a:endParaRPr lang="tr-TR" sz="2600" dirty="0">
              <a:solidFill>
                <a:srgbClr val="FFFFFF"/>
              </a:solidFill>
            </a:endParaRPr>
          </a:p>
        </p:txBody>
      </p:sp>
      <p:sp>
        <p:nvSpPr>
          <p:cNvPr id="5" name="Alt Başlık 2"/>
          <p:cNvSpPr txBox="1">
            <a:spLocks/>
          </p:cNvSpPr>
          <p:nvPr/>
        </p:nvSpPr>
        <p:spPr bwMode="auto">
          <a:xfrm>
            <a:off x="2686737" y="5558615"/>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1600" b="1" i="1" dirty="0" smtClean="0">
                <a:solidFill>
                  <a:srgbClr val="FFFFFF"/>
                </a:solidFill>
              </a:rPr>
              <a:t>Fatih BAŞAK</a:t>
            </a:r>
            <a:endParaRPr lang="tr-TR" sz="1600" b="1" i="1" dirty="0">
              <a:solidFill>
                <a:srgbClr val="FFFFFF"/>
              </a:solidFill>
            </a:endParaRPr>
          </a:p>
          <a:p>
            <a:r>
              <a:rPr lang="tr-TR" sz="1600" b="1" i="1" dirty="0" smtClean="0">
                <a:solidFill>
                  <a:srgbClr val="FFFFFF"/>
                </a:solidFill>
              </a:rPr>
              <a:t>Daire Başkanı</a:t>
            </a:r>
          </a:p>
        </p:txBody>
      </p:sp>
      <p:sp>
        <p:nvSpPr>
          <p:cNvPr id="6" name="Alt Başlık 2"/>
          <p:cNvSpPr txBox="1">
            <a:spLocks/>
          </p:cNvSpPr>
          <p:nvPr/>
        </p:nvSpPr>
        <p:spPr bwMode="auto">
          <a:xfrm>
            <a:off x="0" y="4327692"/>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600" b="1" i="1" dirty="0" smtClean="0">
                <a:solidFill>
                  <a:srgbClr val="FFFFFF"/>
                </a:solidFill>
              </a:rPr>
              <a:t>İLKOKULLARDA YETİŞTİRME PROGRAMI</a:t>
            </a:r>
          </a:p>
          <a:p>
            <a:r>
              <a:rPr lang="tr-TR" sz="2600" i="1" dirty="0" err="1">
                <a:solidFill>
                  <a:srgbClr val="FFFFFF"/>
                </a:solidFill>
              </a:rPr>
              <a:t>İYEP’in</a:t>
            </a:r>
            <a:r>
              <a:rPr lang="tr-TR" sz="2600" i="1" dirty="0">
                <a:solidFill>
                  <a:srgbClr val="FFFFFF"/>
                </a:solidFill>
              </a:rPr>
              <a:t> Uygulama S</a:t>
            </a:r>
            <a:r>
              <a:rPr lang="tr-TR" sz="2600" i="1" dirty="0" smtClean="0">
                <a:solidFill>
                  <a:srgbClr val="FFFFFF"/>
                </a:solidFill>
              </a:rPr>
              <a:t>üreci</a:t>
            </a:r>
            <a:endParaRPr lang="tr-TR" sz="2600" i="1" dirty="0">
              <a:solidFill>
                <a:srgbClr val="FFFFFF"/>
              </a:solidFill>
            </a:endParaRPr>
          </a:p>
        </p:txBody>
      </p:sp>
    </p:spTree>
    <p:extLst>
      <p:ext uri="{BB962C8B-B14F-4D97-AF65-F5344CB8AC3E}">
        <p14:creationId xmlns:p14="http://schemas.microsoft.com/office/powerpoint/2010/main" val="2245044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smtClean="0"/>
              <a:t>Komisyonun </a:t>
            </a:r>
            <a:r>
              <a:rPr lang="tr-TR" sz="2400" b="1" dirty="0"/>
              <a:t>görevleri</a:t>
            </a:r>
          </a:p>
          <a:p>
            <a:pPr>
              <a:lnSpc>
                <a:spcPts val="3400"/>
              </a:lnSpc>
              <a:buFont typeface="Wingdings" panose="05000000000000000000" pitchFamily="2" charset="2"/>
              <a:buChar char="Ø"/>
            </a:pPr>
            <a:r>
              <a:rPr lang="tr-TR" sz="2400" dirty="0" smtClean="0"/>
              <a:t>İl </a:t>
            </a:r>
            <a:r>
              <a:rPr lang="tr-TR" sz="2400" dirty="0"/>
              <a:t>ve ilçedeki İYEP’e alınacak öğrencilerle ilgili iş ve işlemlerin yürütülmesini sağlar. </a:t>
            </a:r>
            <a:r>
              <a:rPr lang="tr-TR" sz="2400" dirty="0" smtClean="0"/>
              <a:t>İYEP </a:t>
            </a:r>
            <a:r>
              <a:rPr lang="tr-TR" sz="2400" dirty="0"/>
              <a:t>kapsamında okullarda yapılan planlama ile ilgili iş ve işlemleri takip </a:t>
            </a:r>
            <a:r>
              <a:rPr lang="tr-TR" sz="2400" dirty="0" smtClean="0"/>
              <a:t>eder.</a:t>
            </a:r>
          </a:p>
          <a:p>
            <a:pPr>
              <a:lnSpc>
                <a:spcPts val="3400"/>
              </a:lnSpc>
              <a:buFont typeface="Wingdings" panose="05000000000000000000" pitchFamily="2" charset="2"/>
              <a:buChar char="Ø"/>
            </a:pPr>
            <a:r>
              <a:rPr lang="tr-TR" sz="2400" dirty="0" smtClean="0"/>
              <a:t>İYEP </a:t>
            </a:r>
            <a:r>
              <a:rPr lang="tr-TR" sz="2400" dirty="0"/>
              <a:t>ile ilgili itirazları karara </a:t>
            </a:r>
            <a:r>
              <a:rPr lang="tr-TR" sz="2400" dirty="0" smtClean="0"/>
              <a:t>bağlar.</a:t>
            </a:r>
          </a:p>
          <a:p>
            <a:pPr>
              <a:lnSpc>
                <a:spcPts val="3400"/>
              </a:lnSpc>
              <a:buFont typeface="Wingdings" panose="05000000000000000000" pitchFamily="2" charset="2"/>
              <a:buChar char="Ø"/>
            </a:pPr>
            <a:r>
              <a:rPr lang="tr-TR" sz="2400" dirty="0" smtClean="0"/>
              <a:t>Okullardan </a:t>
            </a:r>
            <a:r>
              <a:rPr lang="tr-TR" sz="2400" dirty="0"/>
              <a:t>gelen raporları inceler ve Bakanlığa sunulmak üzere, her il ve ilçe kendi raporunu oluşturarak bir üst makama haziran ayının son haftasına kadar gönderir. </a:t>
            </a:r>
          </a:p>
          <a:p>
            <a:pPr marL="0" indent="0">
              <a:lnSpc>
                <a:spcPts val="3400"/>
              </a:lnSpc>
              <a:buNone/>
            </a:pPr>
            <a:endParaRPr lang="tr-TR" sz="2400" dirty="0"/>
          </a:p>
        </p:txBody>
      </p:sp>
    </p:spTree>
    <p:extLst>
      <p:ext uri="{BB962C8B-B14F-4D97-AF65-F5344CB8AC3E}">
        <p14:creationId xmlns:p14="http://schemas.microsoft.com/office/powerpoint/2010/main" val="173498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Öğretmenin görevleri</a:t>
            </a:r>
            <a:endParaRPr lang="tr-TR" sz="2400" dirty="0"/>
          </a:p>
          <a:p>
            <a:pPr>
              <a:lnSpc>
                <a:spcPts val="3400"/>
              </a:lnSpc>
              <a:buFont typeface="Wingdings" panose="05000000000000000000" pitchFamily="2" charset="2"/>
              <a:buChar char="Ø"/>
            </a:pPr>
            <a:r>
              <a:rPr lang="tr-TR" sz="2400" dirty="0"/>
              <a:t>Öğrencinin sınıf öğretmeni, öğrencilere </a:t>
            </a:r>
            <a:r>
              <a:rPr lang="tr-TR" sz="2400" dirty="0" err="1"/>
              <a:t>ÖBA’yı</a:t>
            </a:r>
            <a:r>
              <a:rPr lang="tr-TR" sz="2400" dirty="0"/>
              <a:t> uygular ve öğrenci cevaplarını e-Okul Yönetim Bilgi Sistemindeki İYEP Modülüne işler. </a:t>
            </a:r>
          </a:p>
          <a:p>
            <a:pPr>
              <a:lnSpc>
                <a:spcPts val="3400"/>
              </a:lnSpc>
              <a:buFont typeface="Wingdings" panose="05000000000000000000" pitchFamily="2" charset="2"/>
              <a:buChar char="Ø"/>
            </a:pPr>
            <a:r>
              <a:rPr lang="tr-TR" sz="2400" dirty="0"/>
              <a:t>Herhangi bir sebeple ÖBA uygulanmamış öğrencilere ÖBA uygular.</a:t>
            </a:r>
          </a:p>
          <a:p>
            <a:pPr marL="0" indent="0">
              <a:lnSpc>
                <a:spcPts val="3400"/>
              </a:lnSpc>
              <a:buNone/>
            </a:pPr>
            <a:endParaRPr lang="tr-TR" sz="2400" dirty="0"/>
          </a:p>
        </p:txBody>
      </p:sp>
    </p:spTree>
    <p:extLst>
      <p:ext uri="{BB962C8B-B14F-4D97-AF65-F5344CB8AC3E}">
        <p14:creationId xmlns:p14="http://schemas.microsoft.com/office/powerpoint/2010/main" val="424871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lnSpc>
                <a:spcPts val="3400"/>
              </a:lnSpc>
              <a:buNone/>
            </a:pPr>
            <a:r>
              <a:rPr lang="tr-TR" sz="2400" b="1" dirty="0" err="1"/>
              <a:t>İYEP’te</a:t>
            </a:r>
            <a:r>
              <a:rPr lang="tr-TR" sz="2400" b="1" dirty="0"/>
              <a:t> görev alan öğretmenler aşağıdaki işlemleri yaparlar:</a:t>
            </a:r>
          </a:p>
          <a:p>
            <a:pPr>
              <a:lnSpc>
                <a:spcPts val="3400"/>
              </a:lnSpc>
              <a:buFont typeface="Wingdings" panose="05000000000000000000" pitchFamily="2" charset="2"/>
              <a:buChar char="Ø"/>
            </a:pPr>
            <a:r>
              <a:rPr lang="tr-TR" sz="2400" dirty="0" smtClean="0"/>
              <a:t>Okutacağı </a:t>
            </a:r>
            <a:r>
              <a:rPr lang="tr-TR" sz="2400" dirty="0"/>
              <a:t>modül ve öğrenci seviyelerine göre plan hazırlar, okul müdürüne imzalatır ve </a:t>
            </a:r>
            <a:r>
              <a:rPr lang="tr-TR" sz="2400" dirty="0" smtClean="0"/>
              <a:t>uygular.</a:t>
            </a:r>
          </a:p>
          <a:p>
            <a:pPr>
              <a:lnSpc>
                <a:spcPts val="3400"/>
              </a:lnSpc>
              <a:buFont typeface="Wingdings" panose="05000000000000000000" pitchFamily="2" charset="2"/>
              <a:buChar char="Ø"/>
            </a:pPr>
            <a:r>
              <a:rPr lang="tr-TR" sz="2400" dirty="0" smtClean="0"/>
              <a:t>Öğrencilerin </a:t>
            </a:r>
            <a:r>
              <a:rPr lang="tr-TR" sz="2400" dirty="0"/>
              <a:t>programa devam durumunu takip eder ve e-Okul Yönetim Bilgi Sistemindeki İYEP Modülüne işler. 			</a:t>
            </a:r>
          </a:p>
        </p:txBody>
      </p:sp>
    </p:spTree>
    <p:extLst>
      <p:ext uri="{BB962C8B-B14F-4D97-AF65-F5344CB8AC3E}">
        <p14:creationId xmlns:p14="http://schemas.microsoft.com/office/powerpoint/2010/main" val="287416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lnSpc>
                <a:spcPts val="3400"/>
              </a:lnSpc>
              <a:buFont typeface="Wingdings" panose="05000000000000000000" pitchFamily="2" charset="2"/>
              <a:buChar char="Ø"/>
            </a:pPr>
            <a:r>
              <a:rPr lang="tr-TR" sz="2400" b="1" dirty="0" smtClean="0"/>
              <a:t>Okul </a:t>
            </a:r>
            <a:r>
              <a:rPr lang="tr-TR" sz="2400" b="1" dirty="0"/>
              <a:t>müdürü</a:t>
            </a:r>
            <a:r>
              <a:rPr lang="tr-TR" sz="2400" dirty="0"/>
              <a:t>, </a:t>
            </a:r>
            <a:r>
              <a:rPr lang="tr-TR" sz="2400" dirty="0" err="1"/>
              <a:t>İYEP’in</a:t>
            </a:r>
            <a:r>
              <a:rPr lang="tr-TR" sz="2400" dirty="0"/>
              <a:t> amaç ve ilkeleri doğrultusunda etkili, sağlıklı ve verimli bir şekilde uygulanmasından </a:t>
            </a:r>
            <a:r>
              <a:rPr lang="tr-TR" sz="2400" b="1" dirty="0"/>
              <a:t>birinci derecede sorumludur</a:t>
            </a:r>
            <a:r>
              <a:rPr lang="tr-TR" sz="2400" dirty="0"/>
              <a:t>.</a:t>
            </a:r>
          </a:p>
          <a:p>
            <a:pPr>
              <a:lnSpc>
                <a:spcPts val="3400"/>
              </a:lnSpc>
              <a:buFont typeface="Wingdings" panose="05000000000000000000" pitchFamily="2" charset="2"/>
              <a:buChar char="Ø"/>
            </a:pPr>
            <a:r>
              <a:rPr lang="tr-TR" sz="2400" dirty="0" smtClean="0"/>
              <a:t>Okulda </a:t>
            </a:r>
            <a:r>
              <a:rPr lang="tr-TR" sz="2400" dirty="0"/>
              <a:t>İYEP kapsamında yapılacak iş ve işlemlerin yürütülmesini sağlar.</a:t>
            </a:r>
          </a:p>
          <a:p>
            <a:pPr>
              <a:lnSpc>
                <a:spcPts val="3400"/>
              </a:lnSpc>
              <a:buFont typeface="Wingdings" panose="05000000000000000000" pitchFamily="2" charset="2"/>
              <a:buChar char="Ø"/>
            </a:pPr>
            <a:r>
              <a:rPr lang="tr-TR" sz="2400" dirty="0" smtClean="0"/>
              <a:t>İYEP </a:t>
            </a:r>
            <a:r>
              <a:rPr lang="tr-TR" sz="2400" dirty="0"/>
              <a:t>Okul Komisyonunca oluşturulan İYEP gruplarında yer alacak öğrencileri ve bu gruplar için görevlendirilen öğretmenleri e-Okul Yönetim Bilgi Sistemi İYEP Modülüne tanımlar</a:t>
            </a:r>
            <a:r>
              <a:rPr lang="tr-TR" sz="2400" dirty="0" smtClean="0"/>
              <a:t>.</a:t>
            </a:r>
            <a:endParaRPr lang="tr-TR" sz="2400" dirty="0"/>
          </a:p>
        </p:txBody>
      </p:sp>
    </p:spTree>
    <p:extLst>
      <p:ext uri="{BB962C8B-B14F-4D97-AF65-F5344CB8AC3E}">
        <p14:creationId xmlns:p14="http://schemas.microsoft.com/office/powerpoint/2010/main" val="1012777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buFont typeface="Wingdings" panose="05000000000000000000" pitchFamily="2" charset="2"/>
              <a:buChar char="Ø"/>
            </a:pPr>
            <a:r>
              <a:rPr lang="tr-TR" sz="2400" dirty="0"/>
              <a:t>Komisyon tarafından belirlenen öğretmenlerin isim listelerini, il/ilçe millî eğitim müdürlüğünün onayına sunar.</a:t>
            </a:r>
          </a:p>
          <a:p>
            <a:pPr>
              <a:buFont typeface="Wingdings" panose="05000000000000000000" pitchFamily="2" charset="2"/>
              <a:buChar char="Ø"/>
            </a:pPr>
            <a:r>
              <a:rPr lang="tr-TR" sz="2400" dirty="0"/>
              <a:t>Programa alınacak öğrenci gruplarını ve haftalık çalışma çizelgesini onaylanmak üzere il/ilçe milli eğitim müdürlüğüne sunar.</a:t>
            </a:r>
          </a:p>
          <a:p>
            <a:pPr>
              <a:buFont typeface="Wingdings" panose="05000000000000000000" pitchFamily="2" charset="2"/>
              <a:buChar char="Ø"/>
            </a:pPr>
            <a:r>
              <a:rPr lang="tr-TR" sz="2400" dirty="0"/>
              <a:t>Programda görev alacak öğretmen sayısının yetersiz olması durumunda sınıf öğretmenlerinin görevlendirilmesi için il/ilçe milli eğitim müdürlüğüne talepte bulunur</a:t>
            </a:r>
            <a:r>
              <a:rPr lang="tr-TR" sz="2400" dirty="0" smtClean="0"/>
              <a:t>.</a:t>
            </a:r>
            <a:endParaRPr lang="tr-TR" sz="2400" dirty="0"/>
          </a:p>
        </p:txBody>
      </p:sp>
    </p:spTree>
    <p:extLst>
      <p:ext uri="{BB962C8B-B14F-4D97-AF65-F5344CB8AC3E}">
        <p14:creationId xmlns:p14="http://schemas.microsoft.com/office/powerpoint/2010/main" val="278266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buFont typeface="Wingdings" panose="05000000000000000000" pitchFamily="2" charset="2"/>
              <a:buChar char="Ø"/>
            </a:pPr>
            <a:r>
              <a:rPr lang="tr-TR" sz="2400" dirty="0"/>
              <a:t>Üçüncü modül hariç olmak üzere, bulunduğu modülün kazanımlarına ulaşan öğrencileri bir üst modüle tanımlar.</a:t>
            </a:r>
          </a:p>
          <a:p>
            <a:pPr>
              <a:buFont typeface="Wingdings" panose="05000000000000000000" pitchFamily="2" charset="2"/>
              <a:buChar char="Ø"/>
            </a:pPr>
            <a:r>
              <a:rPr lang="tr-TR" sz="2400" dirty="0"/>
              <a:t>Okul komisyonu tarafından düzenlenen değerlendirme raporunu il/ilçe millî eğitim müdürlüğüne gönderir.</a:t>
            </a:r>
          </a:p>
        </p:txBody>
      </p:sp>
    </p:spTree>
    <p:extLst>
      <p:ext uri="{BB962C8B-B14F-4D97-AF65-F5344CB8AC3E}">
        <p14:creationId xmlns:p14="http://schemas.microsoft.com/office/powerpoint/2010/main" val="281154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8"/>
          <p:cNvSpPr>
            <a:spLocks noGrp="1"/>
          </p:cNvSpPr>
          <p:nvPr>
            <p:ph type="title"/>
          </p:nvPr>
        </p:nvSpPr>
        <p:spPr>
          <a:xfrm>
            <a:off x="3367453" y="4752501"/>
            <a:ext cx="12192000" cy="1143000"/>
          </a:xfrm>
        </p:spPr>
        <p:txBody>
          <a:bodyPr>
            <a:normAutofit/>
          </a:bodyPr>
          <a:lstStyle/>
          <a:p>
            <a:r>
              <a:rPr lang="tr-TR" sz="3200" b="1" dirty="0" smtClean="0">
                <a:solidFill>
                  <a:schemeClr val="bg1"/>
                </a:solidFill>
                <a:latin typeface="Arial" panose="020B0604020202020204" pitchFamily="34" charset="0"/>
                <a:ea typeface="MS PGothic" pitchFamily="34" charset="-128"/>
                <a:cs typeface="Arial" panose="020B0604020202020204" pitchFamily="34" charset="0"/>
              </a:rPr>
              <a:t>Arz ederim.</a:t>
            </a:r>
            <a:endParaRPr lang="tr-TR" sz="3200" b="1" dirty="0">
              <a:solidFill>
                <a:schemeClr val="bg1"/>
              </a:solidFill>
              <a:latin typeface="Arial" panose="020B0604020202020204" pitchFamily="34" charset="0"/>
              <a:ea typeface="MS PGothic" pitchFamily="34" charset="-128"/>
              <a:cs typeface="Arial" panose="020B0604020202020204" pitchFamily="34" charset="0"/>
            </a:endParaRPr>
          </a:p>
        </p:txBody>
      </p:sp>
      <p:pic>
        <p:nvPicPr>
          <p:cNvPr id="10"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pic>
        <p:nvPicPr>
          <p:cNvPr id="6" name="Resim 5"/>
          <p:cNvPicPr>
            <a:picLocks noChangeAspect="1"/>
          </p:cNvPicPr>
          <p:nvPr/>
        </p:nvPicPr>
        <p:blipFill>
          <a:blip r:embed="rId4"/>
          <a:stretch>
            <a:fillRect/>
          </a:stretch>
        </p:blipFill>
        <p:spPr>
          <a:xfrm>
            <a:off x="2584201" y="2480014"/>
            <a:ext cx="2265203" cy="2247296"/>
          </a:xfrm>
          <a:prstGeom prst="rect">
            <a:avLst/>
          </a:prstGeom>
        </p:spPr>
      </p:pic>
      <p:sp>
        <p:nvSpPr>
          <p:cNvPr id="3" name="Metin kutusu 2"/>
          <p:cNvSpPr txBox="1"/>
          <p:nvPr/>
        </p:nvSpPr>
        <p:spPr>
          <a:xfrm>
            <a:off x="2103176" y="996593"/>
            <a:ext cx="8306916" cy="707886"/>
          </a:xfrm>
          <a:prstGeom prst="rect">
            <a:avLst/>
          </a:prstGeom>
          <a:noFill/>
        </p:spPr>
        <p:txBody>
          <a:bodyPr wrap="square" rtlCol="0">
            <a:spAutoFit/>
          </a:bodyPr>
          <a:lstStyle/>
          <a:p>
            <a:pPr algn="ctr"/>
            <a:r>
              <a:rPr lang="tr-TR" sz="4000" b="1" dirty="0" smtClean="0">
                <a:solidFill>
                  <a:schemeClr val="bg1"/>
                </a:solidFill>
                <a:latin typeface="Monotype Corsiva" panose="03010101010201010101" pitchFamily="66" charset="0"/>
              </a:rPr>
              <a:t>Teşekkürler</a:t>
            </a:r>
            <a:endParaRPr lang="tr-TR" sz="4000" b="1" dirty="0">
              <a:solidFill>
                <a:schemeClr val="bg1"/>
              </a:solidFill>
              <a:latin typeface="Monotype Corsiva" panose="03010101010201010101" pitchFamily="66" charset="0"/>
            </a:endParaRPr>
          </a:p>
        </p:txBody>
      </p:sp>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1987" y="3428999"/>
            <a:ext cx="3935504" cy="1298311"/>
          </a:xfrm>
          <a:prstGeom prst="rect">
            <a:avLst/>
          </a:prstGeom>
        </p:spPr>
      </p:pic>
      <p:sp>
        <p:nvSpPr>
          <p:cNvPr id="7" name="7 Metin kutusu"/>
          <p:cNvSpPr txBox="1"/>
          <p:nvPr/>
        </p:nvSpPr>
        <p:spPr>
          <a:xfrm>
            <a:off x="5059136" y="5248976"/>
            <a:ext cx="2073729" cy="36933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smtClean="0">
                <a:solidFill>
                  <a:schemeClr val="bg1"/>
                </a:solidFill>
              </a:rPr>
              <a:t>@iyeptegm1</a:t>
            </a:r>
            <a:endParaRPr lang="tr-TR" b="1" dirty="0">
              <a:solidFill>
                <a:srgbClr val="FF0000"/>
              </a:solidFill>
            </a:endParaRPr>
          </a:p>
        </p:txBody>
      </p:sp>
    </p:spTree>
    <p:extLst>
      <p:ext uri="{BB962C8B-B14F-4D97-AF65-F5344CB8AC3E}">
        <p14:creationId xmlns:p14="http://schemas.microsoft.com/office/powerpoint/2010/main" val="2478452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smtClean="0"/>
              <a:t>Bakanlık </a:t>
            </a:r>
            <a:r>
              <a:rPr lang="tr-TR" sz="2400" dirty="0"/>
              <a:t>tarafından hazırlanan </a:t>
            </a:r>
            <a:r>
              <a:rPr lang="tr-TR" sz="2400" b="1" dirty="0"/>
              <a:t>ÖBA</a:t>
            </a:r>
            <a:r>
              <a:rPr lang="tr-TR" sz="2400" dirty="0"/>
              <a:t>, </a:t>
            </a:r>
            <a:r>
              <a:rPr lang="tr-TR" sz="2400" b="1" dirty="0"/>
              <a:t>ekim ayının 3 üncü haftasında </a:t>
            </a:r>
            <a:r>
              <a:rPr lang="tr-TR" sz="2400" dirty="0"/>
              <a:t>öğrencilere uygulanır. </a:t>
            </a:r>
          </a:p>
          <a:p>
            <a:pPr>
              <a:lnSpc>
                <a:spcPts val="3400"/>
              </a:lnSpc>
              <a:buFont typeface="Wingdings" panose="05000000000000000000" pitchFamily="2" charset="2"/>
              <a:buChar char="Ø"/>
            </a:pPr>
            <a:r>
              <a:rPr lang="tr-TR" sz="2400" dirty="0" smtClean="0"/>
              <a:t>ÖBA </a:t>
            </a:r>
            <a:r>
              <a:rPr lang="tr-TR" sz="2400" dirty="0"/>
              <a:t>sonuçları öğrencinin </a:t>
            </a:r>
            <a:r>
              <a:rPr lang="tr-TR" sz="2400" b="1" dirty="0"/>
              <a:t>kendi sınıf öğretmeni tarafından </a:t>
            </a:r>
            <a:r>
              <a:rPr lang="tr-TR" sz="2400" dirty="0"/>
              <a:t>e-Okul Yönetim Bilgi Sistemindeki İYEP Modülüne 2 iş günü içerisinde girilir. </a:t>
            </a:r>
            <a:endParaRPr lang="tr-TR" sz="2400" dirty="0" smtClean="0"/>
          </a:p>
          <a:p>
            <a:pPr>
              <a:lnSpc>
                <a:spcPts val="3400"/>
              </a:lnSpc>
              <a:buFont typeface="Wingdings" panose="05000000000000000000" pitchFamily="2" charset="2"/>
              <a:buChar char="Ø"/>
            </a:pPr>
            <a:r>
              <a:rPr lang="tr-TR" sz="2400" dirty="0" smtClean="0"/>
              <a:t>İYEP’e </a:t>
            </a:r>
            <a:r>
              <a:rPr lang="tr-TR" sz="2400" dirty="0"/>
              <a:t>alınacak öğrenciler e-Okul Yönetim Bilgi Sistemi tarafından belirlenir.</a:t>
            </a:r>
          </a:p>
          <a:p>
            <a:pPr>
              <a:lnSpc>
                <a:spcPts val="3400"/>
              </a:lnSpc>
              <a:buFont typeface="Wingdings" panose="05000000000000000000" pitchFamily="2" charset="2"/>
              <a:buChar char="Ø"/>
            </a:pPr>
            <a:r>
              <a:rPr lang="tr-TR" sz="2400" dirty="0" smtClean="0"/>
              <a:t>Program </a:t>
            </a:r>
            <a:r>
              <a:rPr lang="tr-TR" sz="2400" b="1" dirty="0"/>
              <a:t>kasım ayının ilk haftasında </a:t>
            </a:r>
            <a:r>
              <a:rPr lang="tr-TR" sz="2400" dirty="0"/>
              <a:t>başlar</a:t>
            </a:r>
            <a:r>
              <a:rPr lang="tr-TR" sz="2400" dirty="0" smtClean="0"/>
              <a:t>.</a:t>
            </a:r>
            <a:endParaRPr lang="tr-TR" sz="2400" dirty="0"/>
          </a:p>
        </p:txBody>
      </p:sp>
    </p:spTree>
    <p:extLst>
      <p:ext uri="{BB962C8B-B14F-4D97-AF65-F5344CB8AC3E}">
        <p14:creationId xmlns:p14="http://schemas.microsoft.com/office/powerpoint/2010/main" val="110368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Program, </a:t>
            </a:r>
            <a:r>
              <a:rPr lang="tr-TR" sz="2400" b="1" dirty="0"/>
              <a:t>hafta sonlarında, hafta içi ders saatleri dışında</a:t>
            </a:r>
            <a:r>
              <a:rPr lang="tr-TR" sz="2400" dirty="0"/>
              <a:t>, bunların uygun olmaması durumunda okulun şartları ve personel durumu da dikkate alınarak okul yönetimince planlanacak zamanlarda uygulanır. </a:t>
            </a:r>
          </a:p>
          <a:p>
            <a:pPr>
              <a:lnSpc>
                <a:spcPts val="3400"/>
              </a:lnSpc>
              <a:buFont typeface="Wingdings" panose="05000000000000000000" pitchFamily="2" charset="2"/>
              <a:buChar char="Ø"/>
            </a:pPr>
            <a:r>
              <a:rPr lang="tr-TR" sz="2400" dirty="0"/>
              <a:t>Program süresi, </a:t>
            </a:r>
            <a:r>
              <a:rPr lang="tr-TR" sz="2400" b="1" dirty="0"/>
              <a:t>hafta içi günde 2 ders saatini, hafta sonu günde 6 ders saatini ve haftada toplam 10 ders saatini</a:t>
            </a:r>
            <a:r>
              <a:rPr lang="tr-TR" sz="2400" dirty="0"/>
              <a:t> geçemez.</a:t>
            </a:r>
          </a:p>
          <a:p>
            <a:pPr marL="0" indent="0">
              <a:buNone/>
            </a:pPr>
            <a:endParaRPr lang="tr-TR" sz="2400" dirty="0"/>
          </a:p>
        </p:txBody>
      </p:sp>
    </p:spTree>
    <p:extLst>
      <p:ext uri="{BB962C8B-B14F-4D97-AF65-F5344CB8AC3E}">
        <p14:creationId xmlns:p14="http://schemas.microsoft.com/office/powerpoint/2010/main" val="1826754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5"/>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err="1"/>
              <a:t>İYEP’in</a:t>
            </a:r>
            <a:r>
              <a:rPr lang="tr-TR" sz="2400" dirty="0"/>
              <a:t> uygulanmasında;  öğrencinin kendi sınıf öğretmeni, okulun diğer sınıf öğretmenleri, ilçe norm fazlası sınıf öğretmenleri, ilçede programda görev almak isteyen sınıf öğretmenleri, bunların olmaması durumunda ders ücreti karşılığında görevlendirilen sınıf öğretmenleri de görev alabilir.</a:t>
            </a:r>
          </a:p>
          <a:p>
            <a:pPr>
              <a:lnSpc>
                <a:spcPts val="3400"/>
              </a:lnSpc>
              <a:buFont typeface="Wingdings" panose="05000000000000000000" pitchFamily="2" charset="2"/>
              <a:buChar char="Ø"/>
            </a:pPr>
            <a:r>
              <a:rPr lang="tr-TR" sz="2400" dirty="0"/>
              <a:t>Bir İYEP grubunun 1-6 öğrenciden oluşturulması esastır, 6 öğrencilik bir grup tamamlanmadan ikinci grup açılamaz. Ancak bu sayı en fazla 10 öğrenciye kadar çıkarılabilir. </a:t>
            </a:r>
          </a:p>
        </p:txBody>
      </p:sp>
    </p:spTree>
    <p:extLst>
      <p:ext uri="{BB962C8B-B14F-4D97-AF65-F5344CB8AC3E}">
        <p14:creationId xmlns:p14="http://schemas.microsoft.com/office/powerpoint/2010/main" val="818542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İYEP’e alınacak öğrencilerin velilerinden </a:t>
            </a:r>
            <a:r>
              <a:rPr lang="tr-TR" sz="2400" b="1" dirty="0"/>
              <a:t>veli izin </a:t>
            </a:r>
            <a:r>
              <a:rPr lang="tr-TR" sz="2400" b="1" dirty="0" err="1"/>
              <a:t>muvafakatnamesi</a:t>
            </a:r>
            <a:r>
              <a:rPr lang="tr-TR" sz="2400" b="1" dirty="0"/>
              <a:t> </a:t>
            </a:r>
            <a:r>
              <a:rPr lang="tr-TR" sz="2400" dirty="0"/>
              <a:t>alınır.</a:t>
            </a:r>
          </a:p>
          <a:p>
            <a:pPr>
              <a:lnSpc>
                <a:spcPts val="3400"/>
              </a:lnSpc>
              <a:buFont typeface="Wingdings" panose="05000000000000000000" pitchFamily="2" charset="2"/>
              <a:buChar char="Ø"/>
            </a:pPr>
            <a:r>
              <a:rPr lang="tr-TR" sz="2400" dirty="0"/>
              <a:t>Sınıf öğretmeni tarafından yapılan değerlendirme sonucunda, belirlenen kazanımlara ulaştığı tespit edilen öğrencilerin bir üst modüle geçmesine karar verilir. </a:t>
            </a:r>
            <a:r>
              <a:rPr lang="tr-TR" sz="2400" dirty="0" smtClean="0"/>
              <a:t>Diğer </a:t>
            </a:r>
            <a:r>
              <a:rPr lang="tr-TR" sz="2400" dirty="0"/>
              <a:t>öğrenciler için programın uygulanmasına devam edilir.</a:t>
            </a:r>
          </a:p>
          <a:p>
            <a:pPr>
              <a:lnSpc>
                <a:spcPts val="3400"/>
              </a:lnSpc>
              <a:buFont typeface="Wingdings" panose="05000000000000000000" pitchFamily="2" charset="2"/>
              <a:buChar char="Ø"/>
            </a:pPr>
            <a:r>
              <a:rPr lang="tr-TR" sz="2400" dirty="0"/>
              <a:t>Bakanlık tarafından hazırlanan </a:t>
            </a:r>
            <a:r>
              <a:rPr lang="tr-TR" sz="2400" dirty="0" smtClean="0"/>
              <a:t>ÖDA, </a:t>
            </a:r>
            <a:r>
              <a:rPr lang="tr-TR" sz="2400" b="1" dirty="0"/>
              <a:t>en geç nisan ayının son haftasına kadar </a:t>
            </a:r>
            <a:r>
              <a:rPr lang="tr-TR" sz="2400" dirty="0"/>
              <a:t>uygulanır.</a:t>
            </a:r>
          </a:p>
        </p:txBody>
      </p:sp>
    </p:spTree>
    <p:extLst>
      <p:ext uri="{BB962C8B-B14F-4D97-AF65-F5344CB8AC3E}">
        <p14:creationId xmlns:p14="http://schemas.microsoft.com/office/powerpoint/2010/main" val="296697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457200" indent="-457200">
              <a:lnSpc>
                <a:spcPts val="3400"/>
              </a:lnSpc>
              <a:buFont typeface="+mj-lt"/>
              <a:buAutoNum type="arabicPeriod"/>
            </a:pPr>
            <a:r>
              <a:rPr lang="tr-TR" sz="2400" b="1" dirty="0"/>
              <a:t>İlkokullarda Yetiştirme Programı okul </a:t>
            </a:r>
            <a:r>
              <a:rPr lang="tr-TR" sz="2400" b="1" dirty="0" smtClean="0"/>
              <a:t>komisyonu</a:t>
            </a:r>
          </a:p>
          <a:p>
            <a:pPr>
              <a:lnSpc>
                <a:spcPts val="3400"/>
              </a:lnSpc>
              <a:buFont typeface="Wingdings" panose="05000000000000000000" pitchFamily="2" charset="2"/>
              <a:buChar char="Ø"/>
            </a:pPr>
            <a:r>
              <a:rPr lang="tr-TR" sz="2400" dirty="0" smtClean="0"/>
              <a:t>Okul </a:t>
            </a:r>
            <a:r>
              <a:rPr lang="tr-TR" sz="2400" dirty="0"/>
              <a:t>müdürünün veya müdür yardımcısının başkanlığında, üç sınıf öğretmeni ile varsa rehberlik öğretmeninden oluşur. </a:t>
            </a:r>
            <a:endParaRPr lang="tr-TR" sz="2400" dirty="0" smtClean="0"/>
          </a:p>
          <a:p>
            <a:pPr>
              <a:lnSpc>
                <a:spcPts val="3400"/>
              </a:lnSpc>
              <a:buFont typeface="Wingdings" panose="05000000000000000000" pitchFamily="2" charset="2"/>
              <a:buChar char="Ø"/>
            </a:pPr>
            <a:r>
              <a:rPr lang="tr-TR" sz="2400" dirty="0" smtClean="0"/>
              <a:t>Oyların </a:t>
            </a:r>
            <a:r>
              <a:rPr lang="tr-TR" sz="2400" dirty="0"/>
              <a:t>eşitliği hâlinde başkanın kullandığı oy yönünde çoğunluk </a:t>
            </a:r>
            <a:r>
              <a:rPr lang="tr-TR" sz="2400" dirty="0" smtClean="0"/>
              <a:t>sağlanır.</a:t>
            </a:r>
          </a:p>
          <a:p>
            <a:pPr>
              <a:lnSpc>
                <a:spcPts val="3400"/>
              </a:lnSpc>
              <a:buFont typeface="Wingdings" panose="05000000000000000000" pitchFamily="2" charset="2"/>
              <a:buChar char="Ø"/>
            </a:pPr>
            <a:r>
              <a:rPr lang="tr-TR" sz="2400" dirty="0" smtClean="0"/>
              <a:t>Birleştirilmiş </a:t>
            </a:r>
            <a:r>
              <a:rPr lang="tr-TR" sz="2400" dirty="0"/>
              <a:t>sınıf uygulaması yapılan ilkokullarda komisyon mevcut öğretmenlerden oluşur. </a:t>
            </a:r>
          </a:p>
          <a:p>
            <a:pPr marL="0" indent="0">
              <a:lnSpc>
                <a:spcPts val="3400"/>
              </a:lnSpc>
              <a:buNone/>
            </a:pPr>
            <a:endParaRPr lang="tr-TR" sz="2400" dirty="0"/>
          </a:p>
        </p:txBody>
      </p:sp>
    </p:spTree>
    <p:extLst>
      <p:ext uri="{BB962C8B-B14F-4D97-AF65-F5344CB8AC3E}">
        <p14:creationId xmlns:p14="http://schemas.microsoft.com/office/powerpoint/2010/main" val="298411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Tek öğretmenli birleştirilmiş sınıflı ilkokullarda müdür yetkili öğretmen komisyonun görevini yapar. </a:t>
            </a:r>
            <a:endParaRPr lang="tr-TR" sz="2400" dirty="0" smtClean="0"/>
          </a:p>
          <a:p>
            <a:pPr>
              <a:lnSpc>
                <a:spcPts val="3400"/>
              </a:lnSpc>
              <a:buFont typeface="Wingdings" panose="05000000000000000000" pitchFamily="2" charset="2"/>
              <a:buChar char="Ø"/>
            </a:pPr>
            <a:r>
              <a:rPr lang="tr-TR" sz="2400" dirty="0" smtClean="0"/>
              <a:t>Okul </a:t>
            </a:r>
            <a:r>
              <a:rPr lang="tr-TR" sz="2400" dirty="0"/>
              <a:t>komisyonu </a:t>
            </a:r>
            <a:r>
              <a:rPr lang="tr-TR" sz="2400" b="1" dirty="0"/>
              <a:t>ders yılı başında yapılan öğretmenler kurulu toplantısında </a:t>
            </a:r>
            <a:r>
              <a:rPr lang="tr-TR" sz="2400" dirty="0"/>
              <a:t>oluşturulur</a:t>
            </a:r>
            <a:r>
              <a:rPr lang="tr-TR" sz="2400" dirty="0" smtClean="0"/>
              <a:t>.</a:t>
            </a:r>
            <a:endParaRPr lang="tr-TR" sz="2400" dirty="0"/>
          </a:p>
        </p:txBody>
      </p:sp>
    </p:spTree>
    <p:extLst>
      <p:ext uri="{BB962C8B-B14F-4D97-AF65-F5344CB8AC3E}">
        <p14:creationId xmlns:p14="http://schemas.microsoft.com/office/powerpoint/2010/main" val="3303735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smtClean="0"/>
              <a:t>Komisyonun </a:t>
            </a:r>
            <a:r>
              <a:rPr lang="tr-TR" sz="2400" b="1" dirty="0"/>
              <a:t>görevleri</a:t>
            </a:r>
          </a:p>
          <a:p>
            <a:pPr lvl="0">
              <a:lnSpc>
                <a:spcPts val="3400"/>
              </a:lnSpc>
              <a:buFont typeface="Wingdings" panose="05000000000000000000" pitchFamily="2" charset="2"/>
              <a:buChar char="Ø"/>
            </a:pPr>
            <a:r>
              <a:rPr lang="en-GB" sz="2400" dirty="0" err="1"/>
              <a:t>Ekim</a:t>
            </a:r>
            <a:r>
              <a:rPr lang="en-GB" sz="2400" dirty="0"/>
              <a:t> </a:t>
            </a:r>
            <a:r>
              <a:rPr lang="en-GB" sz="2400" dirty="0" err="1"/>
              <a:t>ayının</a:t>
            </a:r>
            <a:r>
              <a:rPr lang="en-GB" sz="2400" dirty="0"/>
              <a:t> 3 </a:t>
            </a:r>
            <a:r>
              <a:rPr lang="en-GB" sz="2400" dirty="0" err="1"/>
              <a:t>üncü</a:t>
            </a:r>
            <a:r>
              <a:rPr lang="en-GB" sz="2400" dirty="0"/>
              <a:t> </a:t>
            </a:r>
            <a:r>
              <a:rPr lang="en-GB" sz="2400" dirty="0" err="1"/>
              <a:t>haftasında</a:t>
            </a:r>
            <a:r>
              <a:rPr lang="en-GB" sz="2400" dirty="0"/>
              <a:t> sınıf </a:t>
            </a:r>
            <a:r>
              <a:rPr lang="en-GB" sz="2400" dirty="0" err="1"/>
              <a:t>öğretmenleri</a:t>
            </a:r>
            <a:r>
              <a:rPr lang="en-GB" sz="2400" dirty="0"/>
              <a:t> </a:t>
            </a:r>
            <a:r>
              <a:rPr lang="en-GB" sz="2400" dirty="0" err="1"/>
              <a:t>tarafından</a:t>
            </a:r>
            <a:r>
              <a:rPr lang="en-GB" sz="2400" dirty="0"/>
              <a:t> </a:t>
            </a:r>
            <a:r>
              <a:rPr lang="en-GB" sz="2400" dirty="0" err="1"/>
              <a:t>uygulanacak</a:t>
            </a:r>
            <a:r>
              <a:rPr lang="en-GB" sz="2400" dirty="0"/>
              <a:t> ÖBA </a:t>
            </a:r>
            <a:r>
              <a:rPr lang="en-GB" sz="2400" dirty="0" err="1"/>
              <a:t>ile</a:t>
            </a:r>
            <a:r>
              <a:rPr lang="en-GB" sz="2400" dirty="0"/>
              <a:t> </a:t>
            </a:r>
            <a:r>
              <a:rPr lang="en-GB" sz="2400" dirty="0" err="1"/>
              <a:t>tespit</a:t>
            </a:r>
            <a:r>
              <a:rPr lang="en-GB" sz="2400" dirty="0"/>
              <a:t> </a:t>
            </a:r>
            <a:r>
              <a:rPr lang="en-GB" sz="2400" dirty="0" err="1"/>
              <a:t>edilen</a:t>
            </a:r>
            <a:r>
              <a:rPr lang="en-GB" sz="2400" dirty="0"/>
              <a:t> </a:t>
            </a:r>
            <a:r>
              <a:rPr lang="en-GB" sz="2400" dirty="0" err="1"/>
              <a:t>öğrencilerin</a:t>
            </a:r>
            <a:r>
              <a:rPr lang="en-GB" sz="2400" dirty="0"/>
              <a:t> </a:t>
            </a:r>
            <a:r>
              <a:rPr lang="en-GB" sz="2400" dirty="0" err="1"/>
              <a:t>programa</a:t>
            </a:r>
            <a:r>
              <a:rPr lang="en-GB" sz="2400" dirty="0"/>
              <a:t> </a:t>
            </a:r>
            <a:r>
              <a:rPr lang="en-GB" sz="2400" dirty="0" err="1"/>
              <a:t>katılım</a:t>
            </a:r>
            <a:r>
              <a:rPr lang="en-GB" sz="2400" dirty="0"/>
              <a:t> </a:t>
            </a:r>
            <a:r>
              <a:rPr lang="en-GB" sz="2400" dirty="0" err="1"/>
              <a:t>durumunu</a:t>
            </a:r>
            <a:r>
              <a:rPr lang="en-GB" sz="2400" dirty="0"/>
              <a:t> </a:t>
            </a:r>
            <a:r>
              <a:rPr lang="en-GB" sz="2400" dirty="0" err="1"/>
              <a:t>karara</a:t>
            </a:r>
            <a:r>
              <a:rPr lang="en-GB" sz="2400" dirty="0"/>
              <a:t> </a:t>
            </a:r>
            <a:r>
              <a:rPr lang="en-GB" sz="2400" dirty="0" err="1"/>
              <a:t>bağlar</a:t>
            </a:r>
            <a:r>
              <a:rPr lang="en-GB" sz="2400" dirty="0"/>
              <a:t>. </a:t>
            </a:r>
            <a:endParaRPr lang="tr-TR" sz="2400" dirty="0"/>
          </a:p>
          <a:p>
            <a:pPr lvl="0">
              <a:lnSpc>
                <a:spcPts val="3400"/>
              </a:lnSpc>
              <a:buFont typeface="Wingdings" panose="05000000000000000000" pitchFamily="2" charset="2"/>
              <a:buChar char="Ø"/>
            </a:pPr>
            <a:r>
              <a:rPr lang="en-GB" sz="2400" dirty="0" err="1"/>
              <a:t>Okulun</a:t>
            </a:r>
            <a:r>
              <a:rPr lang="en-GB" sz="2400" dirty="0"/>
              <a:t> </a:t>
            </a:r>
            <a:r>
              <a:rPr lang="en-GB" sz="2400" dirty="0" err="1"/>
              <a:t>fiziki</a:t>
            </a:r>
            <a:r>
              <a:rPr lang="en-GB" sz="2400" dirty="0"/>
              <a:t> </a:t>
            </a:r>
            <a:r>
              <a:rPr lang="en-GB" sz="2400" dirty="0" err="1"/>
              <a:t>şartlarını</a:t>
            </a:r>
            <a:r>
              <a:rPr lang="en-GB" sz="2400" dirty="0"/>
              <a:t> </a:t>
            </a:r>
            <a:r>
              <a:rPr lang="en-GB" sz="2400" dirty="0" err="1"/>
              <a:t>dikkate</a:t>
            </a:r>
            <a:r>
              <a:rPr lang="en-GB" sz="2400" dirty="0"/>
              <a:t> </a:t>
            </a:r>
            <a:r>
              <a:rPr lang="en-GB" sz="2400" dirty="0" err="1"/>
              <a:t>alarak</a:t>
            </a:r>
            <a:r>
              <a:rPr lang="en-GB" sz="2400" dirty="0"/>
              <a:t> </a:t>
            </a:r>
            <a:r>
              <a:rPr lang="en-GB" sz="2400" dirty="0" err="1"/>
              <a:t>programa</a:t>
            </a:r>
            <a:r>
              <a:rPr lang="en-GB" sz="2400" dirty="0"/>
              <a:t> </a:t>
            </a:r>
            <a:r>
              <a:rPr lang="en-GB" sz="2400" dirty="0" err="1"/>
              <a:t>alınacak</a:t>
            </a:r>
            <a:r>
              <a:rPr lang="en-GB" sz="2400" dirty="0"/>
              <a:t> </a:t>
            </a:r>
            <a:r>
              <a:rPr lang="en-GB" sz="2400" dirty="0" err="1"/>
              <a:t>öğrenci</a:t>
            </a:r>
            <a:r>
              <a:rPr lang="en-GB" sz="2400" dirty="0"/>
              <a:t> </a:t>
            </a:r>
            <a:r>
              <a:rPr lang="en-GB" sz="2400" dirty="0" err="1"/>
              <a:t>gruplarını</a:t>
            </a:r>
            <a:r>
              <a:rPr lang="en-GB" sz="2400" dirty="0"/>
              <a:t> </a:t>
            </a:r>
            <a:r>
              <a:rPr lang="en-GB" sz="2400" dirty="0" err="1"/>
              <a:t>oluşturur</a:t>
            </a:r>
            <a:r>
              <a:rPr lang="en-GB" sz="2400" dirty="0"/>
              <a:t> </a:t>
            </a:r>
            <a:r>
              <a:rPr lang="en-GB" sz="2400" dirty="0" err="1"/>
              <a:t>ve</a:t>
            </a:r>
            <a:r>
              <a:rPr lang="en-GB" sz="2400" dirty="0"/>
              <a:t> </a:t>
            </a:r>
            <a:r>
              <a:rPr lang="en-GB" sz="2400" dirty="0" err="1"/>
              <a:t>haftalık</a:t>
            </a:r>
            <a:r>
              <a:rPr lang="en-GB" sz="2400" dirty="0"/>
              <a:t> </a:t>
            </a:r>
            <a:r>
              <a:rPr lang="en-GB" sz="2400" dirty="0" err="1"/>
              <a:t>çalışma</a:t>
            </a:r>
            <a:r>
              <a:rPr lang="en-GB" sz="2400" dirty="0"/>
              <a:t> </a:t>
            </a:r>
            <a:r>
              <a:rPr lang="en-GB" sz="2400" dirty="0" err="1"/>
              <a:t>çizelgesini</a:t>
            </a:r>
            <a:r>
              <a:rPr lang="en-GB" sz="2400" dirty="0"/>
              <a:t> </a:t>
            </a:r>
            <a:r>
              <a:rPr lang="en-GB" sz="2400" dirty="0" err="1"/>
              <a:t>hazırlar</a:t>
            </a:r>
            <a:r>
              <a:rPr lang="en-GB" sz="2400" dirty="0"/>
              <a:t>.</a:t>
            </a:r>
            <a:endParaRPr lang="tr-TR" sz="2400" dirty="0"/>
          </a:p>
          <a:p>
            <a:pPr lvl="0">
              <a:lnSpc>
                <a:spcPts val="3400"/>
              </a:lnSpc>
              <a:buFont typeface="Wingdings" panose="05000000000000000000" pitchFamily="2" charset="2"/>
              <a:buChar char="Ø"/>
            </a:pPr>
            <a:r>
              <a:rPr lang="en-GB" sz="2400" dirty="0" err="1"/>
              <a:t>Programda</a:t>
            </a:r>
            <a:r>
              <a:rPr lang="en-GB" sz="2400" dirty="0"/>
              <a:t> </a:t>
            </a:r>
            <a:r>
              <a:rPr lang="en-GB" sz="2400" dirty="0" err="1"/>
              <a:t>görev</a:t>
            </a:r>
            <a:r>
              <a:rPr lang="en-GB" sz="2400" dirty="0"/>
              <a:t> </a:t>
            </a:r>
            <a:r>
              <a:rPr lang="en-GB" sz="2400" dirty="0" err="1"/>
              <a:t>alacak</a:t>
            </a:r>
            <a:r>
              <a:rPr lang="en-GB" sz="2400" dirty="0"/>
              <a:t> </a:t>
            </a:r>
            <a:r>
              <a:rPr lang="en-GB" sz="2400" dirty="0" err="1"/>
              <a:t>öğretmenleri</a:t>
            </a:r>
            <a:r>
              <a:rPr lang="en-GB" sz="2400" dirty="0"/>
              <a:t> </a:t>
            </a:r>
            <a:r>
              <a:rPr lang="en-GB" sz="2400" dirty="0" err="1"/>
              <a:t>belirler</a:t>
            </a:r>
            <a:r>
              <a:rPr lang="en-GB" sz="2400" dirty="0"/>
              <a:t>.</a:t>
            </a:r>
            <a:endParaRPr lang="tr-TR" sz="2400" dirty="0"/>
          </a:p>
          <a:p>
            <a:pPr>
              <a:lnSpc>
                <a:spcPts val="3400"/>
              </a:lnSpc>
              <a:buFont typeface="Wingdings" panose="05000000000000000000" pitchFamily="2" charset="2"/>
              <a:buChar char="Ø"/>
            </a:pPr>
            <a:r>
              <a:rPr lang="tr-TR" sz="2400" dirty="0"/>
              <a:t>Programın uygulanmasını sağlar.</a:t>
            </a:r>
          </a:p>
        </p:txBody>
      </p:sp>
    </p:spTree>
    <p:extLst>
      <p:ext uri="{BB962C8B-B14F-4D97-AF65-F5344CB8AC3E}">
        <p14:creationId xmlns:p14="http://schemas.microsoft.com/office/powerpoint/2010/main" val="115631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İlkokullarda Yetiştirme Programı il ve ilçe </a:t>
            </a:r>
            <a:r>
              <a:rPr lang="tr-TR" sz="2400" b="1" dirty="0" smtClean="0"/>
              <a:t>komisyonu</a:t>
            </a:r>
          </a:p>
          <a:p>
            <a:pPr>
              <a:lnSpc>
                <a:spcPts val="3400"/>
              </a:lnSpc>
              <a:buFont typeface="Wingdings" panose="05000000000000000000" pitchFamily="2" charset="2"/>
              <a:buChar char="Ø"/>
            </a:pPr>
            <a:r>
              <a:rPr lang="tr-TR" sz="2400" dirty="0"/>
              <a:t>İYEP, illerde temel eğitimden sorumlu il millî eğitim müdür yardımcısı/şube müdürü başkanlığında ilçelerde ise temel eğitimden sorumlu şube müdürü başkanlığında oluşturulur. </a:t>
            </a:r>
          </a:p>
          <a:p>
            <a:pPr>
              <a:lnSpc>
                <a:spcPts val="3400"/>
              </a:lnSpc>
              <a:buFont typeface="Wingdings" panose="05000000000000000000" pitchFamily="2" charset="2"/>
              <a:buChar char="Ø"/>
            </a:pPr>
            <a:r>
              <a:rPr lang="tr-TR" sz="2400" dirty="0"/>
              <a:t>Komisyonda ayrıca iki ilkokul müdürü ve bir sınıf öğretmeni ile bir rehberlik öğretmeni yer alır. </a:t>
            </a:r>
          </a:p>
          <a:p>
            <a:pPr>
              <a:lnSpc>
                <a:spcPts val="3400"/>
              </a:lnSpc>
              <a:buFont typeface="Wingdings" panose="05000000000000000000" pitchFamily="2" charset="2"/>
              <a:buChar char="Ø"/>
            </a:pPr>
            <a:r>
              <a:rPr lang="tr-TR" sz="2400" dirty="0"/>
              <a:t>Oyların eşitliği hâlinde başkanın kullandığı oy yönünde çoğunluk sağlanır. İl ve İlçe Komisyonu eylül ayının son haftasına kadar oluşturulur.</a:t>
            </a:r>
          </a:p>
        </p:txBody>
      </p:sp>
    </p:spTree>
    <p:extLst>
      <p:ext uri="{BB962C8B-B14F-4D97-AF65-F5344CB8AC3E}">
        <p14:creationId xmlns:p14="http://schemas.microsoft.com/office/powerpoint/2010/main" val="52886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2295</TotalTime>
  <Words>742</Words>
  <Application>Microsoft Office PowerPoint</Application>
  <PresentationFormat>Geniş ekran</PresentationFormat>
  <Paragraphs>72</Paragraphs>
  <Slides>16</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16</vt:i4>
      </vt:variant>
    </vt:vector>
  </HeadingPairs>
  <TitlesOfParts>
    <vt:vector size="25" baseType="lpstr">
      <vt:lpstr>ＭＳ Ｐゴシック</vt:lpstr>
      <vt:lpstr>ＭＳ Ｐゴシック</vt:lpstr>
      <vt:lpstr>Arial</vt:lpstr>
      <vt:lpstr>Calibri</vt:lpstr>
      <vt:lpstr>Cambria</vt:lpstr>
      <vt:lpstr>Monotype Corsiva</vt:lpstr>
      <vt:lpstr>Wingdings</vt:lpstr>
      <vt:lpstr>Office Theme</vt:lpstr>
      <vt:lpstr>3_Office Theme</vt:lpstr>
      <vt:lpstr>T.C. MİLLÎ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Arz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CIFTCI</dc:creator>
  <cp:lastModifiedBy>Fatih BASAK</cp:lastModifiedBy>
  <cp:revision>287</cp:revision>
  <cp:lastPrinted>2015-09-30T18:32:12Z</cp:lastPrinted>
  <dcterms:created xsi:type="dcterms:W3CDTF">2015-09-30T08:23:11Z</dcterms:created>
  <dcterms:modified xsi:type="dcterms:W3CDTF">2018-09-30T07:48:14Z</dcterms:modified>
</cp:coreProperties>
</file>