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5576" r:id="rId1"/>
  </p:sldMasterIdLst>
  <p:notesMasterIdLst>
    <p:notesMasterId r:id="rId37"/>
  </p:notesMasterIdLst>
  <p:handoutMasterIdLst>
    <p:handoutMasterId r:id="rId38"/>
  </p:handoutMasterIdLst>
  <p:sldIdLst>
    <p:sldId id="538" r:id="rId2"/>
    <p:sldId id="578" r:id="rId3"/>
    <p:sldId id="550" r:id="rId4"/>
    <p:sldId id="551" r:id="rId5"/>
    <p:sldId id="552" r:id="rId6"/>
    <p:sldId id="580" r:id="rId7"/>
    <p:sldId id="553" r:id="rId8"/>
    <p:sldId id="554" r:id="rId9"/>
    <p:sldId id="555" r:id="rId10"/>
    <p:sldId id="581" r:id="rId11"/>
    <p:sldId id="556" r:id="rId12"/>
    <p:sldId id="557" r:id="rId13"/>
    <p:sldId id="558" r:id="rId14"/>
    <p:sldId id="559" r:id="rId15"/>
    <p:sldId id="583" r:id="rId16"/>
    <p:sldId id="562" r:id="rId17"/>
    <p:sldId id="563" r:id="rId18"/>
    <p:sldId id="560" r:id="rId19"/>
    <p:sldId id="574" r:id="rId20"/>
    <p:sldId id="561" r:id="rId21"/>
    <p:sldId id="564" r:id="rId22"/>
    <p:sldId id="570" r:id="rId23"/>
    <p:sldId id="571" r:id="rId24"/>
    <p:sldId id="572" r:id="rId25"/>
    <p:sldId id="565" r:id="rId26"/>
    <p:sldId id="567" r:id="rId27"/>
    <p:sldId id="573" r:id="rId28"/>
    <p:sldId id="575" r:id="rId29"/>
    <p:sldId id="576" r:id="rId30"/>
    <p:sldId id="577" r:id="rId31"/>
    <p:sldId id="584" r:id="rId32"/>
    <p:sldId id="587" r:id="rId33"/>
    <p:sldId id="585" r:id="rId34"/>
    <p:sldId id="586" r:id="rId35"/>
    <p:sldId id="579" r:id="rId36"/>
  </p:sldIdLst>
  <p:sldSz cx="9144000" cy="6858000" type="screen4x3"/>
  <p:notesSz cx="6797675" cy="9926638"/>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11D4A"/>
    <a:srgbClr val="CC0000"/>
    <a:srgbClr val="FC3912"/>
    <a:srgbClr val="BE4036"/>
    <a:srgbClr val="FCECE7"/>
    <a:srgbClr val="F9D8CC"/>
    <a:srgbClr val="F3B6A3"/>
    <a:srgbClr val="F6C7B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3384" y="-14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9B9C1239-443C-4DE0-966E-71E19D007CFF}" type="datetimeFigureOut">
              <a:rPr lang="tr-TR"/>
              <a:pPr>
                <a:defRPr/>
              </a:pPr>
              <a:t>21.12.2015</a:t>
            </a:fld>
            <a:endParaRPr lang="tr-TR"/>
          </a:p>
        </p:txBody>
      </p:sp>
      <p:sp>
        <p:nvSpPr>
          <p:cNvPr id="4" name="Altbilgi Yer Tutucusu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tr-TR"/>
          </a:p>
        </p:txBody>
      </p:sp>
      <p:sp>
        <p:nvSpPr>
          <p:cNvPr id="5" name="Slayt Numarası Yer Tutucus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7378877-B25F-4EC9-A0D9-C245FA5E4B55}" type="slidenum">
              <a:rPr lang="tr-TR" altLang="tr-TR"/>
              <a:pPr/>
              <a:t>‹#›</a:t>
            </a:fld>
            <a:endParaRPr lang="tr-TR" altLang="tr-TR"/>
          </a:p>
        </p:txBody>
      </p:sp>
    </p:spTree>
    <p:extLst>
      <p:ext uri="{BB962C8B-B14F-4D97-AF65-F5344CB8AC3E}">
        <p14:creationId xmlns:p14="http://schemas.microsoft.com/office/powerpoint/2010/main" xmlns="" val="2264240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329F5FD-CD7F-4F23-A7CF-C0D39E749082}" type="datetimeFigureOut">
              <a:rPr lang="tr-TR"/>
              <a:pPr>
                <a:defRPr/>
              </a:pPr>
              <a:t>21.12.2015</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72CABB94-8D7F-44DE-AD4F-C4EC1BE42E4E}" type="slidenum">
              <a:rPr lang="tr-TR" altLang="tr-TR"/>
              <a:pPr/>
              <a:t>‹#›</a:t>
            </a:fld>
            <a:endParaRPr lang="tr-TR" altLang="tr-TR"/>
          </a:p>
        </p:txBody>
      </p:sp>
    </p:spTree>
    <p:extLst>
      <p:ext uri="{BB962C8B-B14F-4D97-AF65-F5344CB8AC3E}">
        <p14:creationId xmlns:p14="http://schemas.microsoft.com/office/powerpoint/2010/main" xmlns="" val="42262268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pPr>
              <a:defRPr/>
            </a:pPr>
            <a:fld id="{EF68038E-04BC-4723-AB67-31926306EA68}" type="datetime1">
              <a:rPr lang="tr-TR" smtClean="0"/>
              <a:pPr>
                <a:defRPr/>
              </a:pPr>
              <a:t>21.12.2015</a:t>
            </a:fld>
            <a:endParaRPr lang="tr-TR"/>
          </a:p>
        </p:txBody>
      </p:sp>
      <p:sp>
        <p:nvSpPr>
          <p:cNvPr id="2" name="1 Altbilgi Yer Tutucusu"/>
          <p:cNvSpPr>
            <a:spLocks noGrp="1"/>
          </p:cNvSpPr>
          <p:nvPr>
            <p:ph type="ftr" sz="quarter" idx="11"/>
          </p:nvPr>
        </p:nvSpPr>
        <p:spPr/>
        <p:txBody>
          <a:bodyPr/>
          <a:lstStyle/>
          <a:p>
            <a:pPr>
              <a:defRPr/>
            </a:pPr>
            <a:r>
              <a:rPr lang="tr-TR" smtClean="0"/>
              <a:t>Ercan DEMİRCİ-Bakanlık Müşaviri</a:t>
            </a:r>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3866D59E-B898-46F6-9CC7-F3117C9949F7}" type="slidenum">
              <a:rPr lang="tr-TR" altLang="tr-TR" smtClean="0"/>
              <a:pPr/>
              <a:t>‹#›</a:t>
            </a:fld>
            <a:endParaRPr lang="tr-TR" altLang="tr-TR"/>
          </a:p>
        </p:txBody>
      </p:sp>
    </p:spTree>
  </p:cSld>
  <p:clrMapOvr>
    <a:masterClrMapping/>
  </p:clrMapOvr>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A0561603-5556-47B6-90E1-BADA023936AB}" type="datetime1">
              <a:rPr lang="tr-TR" smtClean="0"/>
              <a:pPr>
                <a:defRPr/>
              </a:pPr>
              <a:t>21.12.2015</a:t>
            </a:fld>
            <a:endParaRPr lang="tr-TR"/>
          </a:p>
        </p:txBody>
      </p:sp>
      <p:sp>
        <p:nvSpPr>
          <p:cNvPr id="5" name="4 Altbilgi Yer Tutucusu"/>
          <p:cNvSpPr>
            <a:spLocks noGrp="1"/>
          </p:cNvSpPr>
          <p:nvPr>
            <p:ph type="ftr" sz="quarter" idx="11"/>
          </p:nvPr>
        </p:nvSpPr>
        <p:spPr/>
        <p:txBody>
          <a:bodyPr/>
          <a:lstStyle/>
          <a:p>
            <a:pPr>
              <a:defRPr/>
            </a:pPr>
            <a:r>
              <a:rPr lang="tr-TR" smtClean="0"/>
              <a:t>Ercan DEMİRCİ-Bakanlık Müşaviri</a:t>
            </a:r>
            <a:endParaRPr lang="tr-TR"/>
          </a:p>
        </p:txBody>
      </p:sp>
      <p:sp>
        <p:nvSpPr>
          <p:cNvPr id="6" name="5 Slayt Numarası Yer Tutucusu"/>
          <p:cNvSpPr>
            <a:spLocks noGrp="1"/>
          </p:cNvSpPr>
          <p:nvPr>
            <p:ph type="sldNum" sz="quarter" idx="12"/>
          </p:nvPr>
        </p:nvSpPr>
        <p:spPr/>
        <p:txBody>
          <a:bodyPr/>
          <a:lstStyle/>
          <a:p>
            <a:fld id="{90E49A24-E5E0-475F-B467-927F95DAB292}" type="slidenum">
              <a:rPr lang="tr-TR" altLang="tr-TR" smtClean="0"/>
              <a:pPr/>
              <a:t>‹#›</a:t>
            </a:fld>
            <a:endParaRPr lang="tr-TR" altLang="tr-TR"/>
          </a:p>
        </p:txBody>
      </p:sp>
    </p:spTree>
  </p:cSld>
  <p:clrMapOvr>
    <a:masterClrMapping/>
  </p:clrMapOvr>
  <p:transition spd="slow">
    <p:blinds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B467C4A5-9BF8-4A6C-A1E7-B80463EF623B}" type="datetime1">
              <a:rPr lang="tr-TR" smtClean="0"/>
              <a:pPr>
                <a:defRPr/>
              </a:pPr>
              <a:t>21.12.2015</a:t>
            </a:fld>
            <a:endParaRPr lang="tr-TR"/>
          </a:p>
        </p:txBody>
      </p:sp>
      <p:sp>
        <p:nvSpPr>
          <p:cNvPr id="5" name="4 Altbilgi Yer Tutucusu"/>
          <p:cNvSpPr>
            <a:spLocks noGrp="1"/>
          </p:cNvSpPr>
          <p:nvPr>
            <p:ph type="ftr" sz="quarter" idx="11"/>
          </p:nvPr>
        </p:nvSpPr>
        <p:spPr/>
        <p:txBody>
          <a:bodyPr/>
          <a:lstStyle/>
          <a:p>
            <a:pPr>
              <a:defRPr/>
            </a:pPr>
            <a:r>
              <a:rPr lang="tr-TR" smtClean="0"/>
              <a:t>Ercan DEMİRCİ-Bakanlık Müşaviri</a:t>
            </a:r>
            <a:endParaRPr lang="tr-TR"/>
          </a:p>
        </p:txBody>
      </p:sp>
      <p:sp>
        <p:nvSpPr>
          <p:cNvPr id="6" name="5 Slayt Numarası Yer Tutucusu"/>
          <p:cNvSpPr>
            <a:spLocks noGrp="1"/>
          </p:cNvSpPr>
          <p:nvPr>
            <p:ph type="sldNum" sz="quarter" idx="12"/>
          </p:nvPr>
        </p:nvSpPr>
        <p:spPr/>
        <p:txBody>
          <a:bodyPr/>
          <a:lstStyle/>
          <a:p>
            <a:fld id="{0D9D3FFE-6E9C-4A5F-9EBA-A0FFE8D627C5}" type="slidenum">
              <a:rPr lang="tr-TR" altLang="tr-TR" smtClean="0"/>
              <a:pPr/>
              <a:t>‹#›</a:t>
            </a:fld>
            <a:endParaRPr lang="tr-TR" altLang="tr-TR"/>
          </a:p>
        </p:txBody>
      </p:sp>
    </p:spTree>
  </p:cSld>
  <p:clrMapOvr>
    <a:masterClrMapping/>
  </p:clrMapOvr>
  <p:transition spd="slow">
    <p:blinds dir="vert"/>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E0B99BA9-7F6A-4648-8BEA-CEF4D3136AEE}" type="datetime1">
              <a:rPr lang="tr-TR"/>
              <a:pPr>
                <a:defRPr/>
              </a:pPr>
              <a:t>21.12.2015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567D4699-E1BC-452A-B8C6-AEBD6CAC2F65}" type="slidenum">
              <a:rPr lang="tr-TR" altLang="tr-TR"/>
              <a:pPr/>
              <a:t>‹#›</a:t>
            </a:fld>
            <a:endParaRPr lang="tr-TR" altLang="tr-TR"/>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pPr>
              <a:defRPr/>
            </a:pPr>
            <a:fld id="{EF941B76-66B3-42BE-AFE9-AF17BA56FB20}" type="datetime1">
              <a:rPr lang="tr-TR" smtClean="0"/>
              <a:pPr>
                <a:defRPr/>
              </a:pPr>
              <a:t>21.12.2015</a:t>
            </a:fld>
            <a:endParaRPr lang="tr-TR"/>
          </a:p>
        </p:txBody>
      </p:sp>
      <p:sp>
        <p:nvSpPr>
          <p:cNvPr id="19" name="18 Altbilgi Yer Tutucusu"/>
          <p:cNvSpPr>
            <a:spLocks noGrp="1"/>
          </p:cNvSpPr>
          <p:nvPr>
            <p:ph type="ftr" sz="quarter" idx="11"/>
          </p:nvPr>
        </p:nvSpPr>
        <p:spPr>
          <a:xfrm>
            <a:off x="3581400" y="76200"/>
            <a:ext cx="2895600" cy="288925"/>
          </a:xfrm>
        </p:spPr>
        <p:txBody>
          <a:bodyPr/>
          <a:lstStyle/>
          <a:p>
            <a:pPr>
              <a:defRPr/>
            </a:pPr>
            <a:r>
              <a:rPr lang="tr-TR" smtClean="0"/>
              <a:t>Ercan DEMİRCİ-Bakanlık Müşaviri</a:t>
            </a:r>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E6135F68-3668-4962-A497-10E3DEBC8A3A}" type="slidenum">
              <a:rPr lang="tr-TR" altLang="tr-TR" smtClean="0"/>
              <a:pPr/>
              <a:t>‹#›</a:t>
            </a:fld>
            <a:endParaRPr lang="tr-TR" altLang="tr-TR"/>
          </a:p>
        </p:txBody>
      </p:sp>
    </p:spTree>
  </p:cSld>
  <p:clrMapOvr>
    <a:masterClrMapping/>
  </p:clrMapOvr>
  <p:transition spd="slow">
    <p:blinds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pPr>
              <a:defRPr/>
            </a:pPr>
            <a:fld id="{0855ED91-924F-40BF-B245-81A9393CA2AD}" type="datetime1">
              <a:rPr lang="tr-TR" smtClean="0"/>
              <a:pPr>
                <a:defRPr/>
              </a:pPr>
              <a:t>21.12.2015</a:t>
            </a:fld>
            <a:endParaRPr lang="tr-TR"/>
          </a:p>
        </p:txBody>
      </p:sp>
      <p:sp>
        <p:nvSpPr>
          <p:cNvPr id="11" name="10 Altbilgi Yer Tutucusu"/>
          <p:cNvSpPr>
            <a:spLocks noGrp="1"/>
          </p:cNvSpPr>
          <p:nvPr>
            <p:ph type="ftr" sz="quarter" idx="11"/>
          </p:nvPr>
        </p:nvSpPr>
        <p:spPr/>
        <p:txBody>
          <a:bodyPr/>
          <a:lstStyle/>
          <a:p>
            <a:pPr>
              <a:defRPr/>
            </a:pPr>
            <a:r>
              <a:rPr lang="tr-TR" smtClean="0"/>
              <a:t>Ercan DEMİRCİ-Bakanlık Müşaviri</a:t>
            </a:r>
            <a:endParaRPr lang="tr-TR"/>
          </a:p>
        </p:txBody>
      </p:sp>
      <p:sp>
        <p:nvSpPr>
          <p:cNvPr id="16" name="15 Slayt Numarası Yer Tutucusu"/>
          <p:cNvSpPr>
            <a:spLocks noGrp="1"/>
          </p:cNvSpPr>
          <p:nvPr>
            <p:ph type="sldNum" sz="quarter" idx="12"/>
          </p:nvPr>
        </p:nvSpPr>
        <p:spPr/>
        <p:txBody>
          <a:bodyPr/>
          <a:lstStyle/>
          <a:p>
            <a:fld id="{295582A1-24A0-473D-889F-91BFCC35A5C7}" type="slidenum">
              <a:rPr lang="tr-TR" altLang="tr-TR" smtClean="0"/>
              <a:pPr/>
              <a:t>‹#›</a:t>
            </a:fld>
            <a:endParaRPr lang="tr-TR" alt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transition spd="slow">
    <p:blinds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pPr>
              <a:defRPr/>
            </a:pPr>
            <a:fld id="{7F282FFD-B81D-478D-B972-378E8B2D1D9D}" type="datetime1">
              <a:rPr lang="tr-TR" smtClean="0"/>
              <a:pPr>
                <a:defRPr/>
              </a:pPr>
              <a:t>21.12.2015</a:t>
            </a:fld>
            <a:endParaRPr lang="tr-TR"/>
          </a:p>
        </p:txBody>
      </p:sp>
      <p:sp>
        <p:nvSpPr>
          <p:cNvPr id="10" name="9 Altbilgi Yer Tutucusu"/>
          <p:cNvSpPr>
            <a:spLocks noGrp="1"/>
          </p:cNvSpPr>
          <p:nvPr>
            <p:ph type="ftr" sz="quarter" idx="11"/>
          </p:nvPr>
        </p:nvSpPr>
        <p:spPr/>
        <p:txBody>
          <a:bodyPr/>
          <a:lstStyle/>
          <a:p>
            <a:pPr>
              <a:defRPr/>
            </a:pPr>
            <a:r>
              <a:rPr lang="tr-TR" smtClean="0"/>
              <a:t>Ercan DEMİRCİ-Bakanlık Müşaviri</a:t>
            </a:r>
            <a:endParaRPr lang="tr-TR"/>
          </a:p>
        </p:txBody>
      </p:sp>
      <p:sp>
        <p:nvSpPr>
          <p:cNvPr id="31" name="30 Slayt Numarası Yer Tutucusu"/>
          <p:cNvSpPr>
            <a:spLocks noGrp="1"/>
          </p:cNvSpPr>
          <p:nvPr>
            <p:ph type="sldNum" sz="quarter" idx="12"/>
          </p:nvPr>
        </p:nvSpPr>
        <p:spPr/>
        <p:txBody>
          <a:bodyPr/>
          <a:lstStyle/>
          <a:p>
            <a:fld id="{FF1D2EDE-5F77-4D80-AD4E-492F7F14596A}" type="slidenum">
              <a:rPr lang="tr-TR" altLang="tr-TR" smtClean="0"/>
              <a:pPr/>
              <a:t>‹#›</a:t>
            </a:fld>
            <a:endParaRPr lang="tr-TR" altLang="tr-TR"/>
          </a:p>
        </p:txBody>
      </p:sp>
    </p:spTree>
  </p:cSld>
  <p:clrMapOvr>
    <a:masterClrMapping/>
  </p:clrMapOvr>
  <p:transition spd="slow">
    <p:blinds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pPr>
              <a:defRPr/>
            </a:pPr>
            <a:fld id="{6322FA44-44EA-47AB-8753-DD70F7DC914E}" type="datetime1">
              <a:rPr lang="tr-TR" smtClean="0"/>
              <a:pPr>
                <a:defRPr/>
              </a:pPr>
              <a:t>21.12.2015</a:t>
            </a:fld>
            <a:endParaRPr lang="tr-TR"/>
          </a:p>
        </p:txBody>
      </p:sp>
      <p:sp>
        <p:nvSpPr>
          <p:cNvPr id="6" name="5 Altbilgi Yer Tutucusu"/>
          <p:cNvSpPr>
            <a:spLocks noGrp="1"/>
          </p:cNvSpPr>
          <p:nvPr>
            <p:ph type="ftr" sz="quarter" idx="11"/>
          </p:nvPr>
        </p:nvSpPr>
        <p:spPr/>
        <p:txBody>
          <a:bodyPr/>
          <a:lstStyle/>
          <a:p>
            <a:pPr>
              <a:defRPr/>
            </a:pPr>
            <a:r>
              <a:rPr lang="tr-TR" smtClean="0"/>
              <a:t>Ercan DEMİRCİ-Bakanlık Müşaviri</a:t>
            </a:r>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DDD16EA6-11C0-4950-BE9B-E5C0903F6C48}" type="slidenum">
              <a:rPr lang="tr-TR" altLang="tr-TR" smtClean="0"/>
              <a:pPr/>
              <a:t>‹#›</a:t>
            </a:fld>
            <a:endParaRPr lang="tr-TR" alt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blinds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pPr>
              <a:defRPr/>
            </a:pPr>
            <a:fld id="{59D71992-6C01-4F3D-BFFB-6AD3F15DC716}" type="datetime1">
              <a:rPr lang="tr-TR" smtClean="0"/>
              <a:pPr>
                <a:defRPr/>
              </a:pPr>
              <a:t>21.12.2015</a:t>
            </a:fld>
            <a:endParaRPr lang="tr-TR"/>
          </a:p>
        </p:txBody>
      </p:sp>
      <p:sp>
        <p:nvSpPr>
          <p:cNvPr id="21" name="20 Altbilgi Yer Tutucusu"/>
          <p:cNvSpPr>
            <a:spLocks noGrp="1"/>
          </p:cNvSpPr>
          <p:nvPr>
            <p:ph type="ftr" sz="quarter" idx="11"/>
          </p:nvPr>
        </p:nvSpPr>
        <p:spPr/>
        <p:txBody>
          <a:bodyPr/>
          <a:lstStyle/>
          <a:p>
            <a:pPr>
              <a:defRPr/>
            </a:pPr>
            <a:r>
              <a:rPr lang="tr-TR" smtClean="0"/>
              <a:t>Ercan DEMİRCİ-Bakanlık Müşaviri</a:t>
            </a:r>
            <a:endParaRPr lang="tr-TR"/>
          </a:p>
        </p:txBody>
      </p:sp>
      <p:sp>
        <p:nvSpPr>
          <p:cNvPr id="6" name="5 Slayt Numarası Yer Tutucusu"/>
          <p:cNvSpPr>
            <a:spLocks noGrp="1"/>
          </p:cNvSpPr>
          <p:nvPr>
            <p:ph type="sldNum" sz="quarter" idx="12"/>
          </p:nvPr>
        </p:nvSpPr>
        <p:spPr/>
        <p:txBody>
          <a:bodyPr/>
          <a:lstStyle/>
          <a:p>
            <a:fld id="{173D1D7D-FA4F-4843-B51C-DD19D0D911C5}" type="slidenum">
              <a:rPr lang="tr-TR" altLang="tr-TR" smtClean="0"/>
              <a:pPr/>
              <a:t>‹#›</a:t>
            </a:fld>
            <a:endParaRPr lang="tr-TR" altLang="tr-TR"/>
          </a:p>
        </p:txBody>
      </p:sp>
    </p:spTree>
  </p:cSld>
  <p:clrMapOvr>
    <a:masterClrMapping/>
  </p:clrMapOvr>
  <p:transition spd="slow">
    <p:blinds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pPr>
              <a:defRPr/>
            </a:pPr>
            <a:fld id="{6547E146-8DE2-4B6D-ACEA-88EB41814AE4}" type="datetime1">
              <a:rPr lang="tr-TR" smtClean="0"/>
              <a:pPr>
                <a:defRPr/>
              </a:pPr>
              <a:t>21.12.2015</a:t>
            </a:fld>
            <a:endParaRPr lang="tr-TR"/>
          </a:p>
        </p:txBody>
      </p:sp>
      <p:sp>
        <p:nvSpPr>
          <p:cNvPr id="24" name="23 Altbilgi Yer Tutucusu"/>
          <p:cNvSpPr>
            <a:spLocks noGrp="1"/>
          </p:cNvSpPr>
          <p:nvPr>
            <p:ph type="ftr" sz="quarter" idx="11"/>
          </p:nvPr>
        </p:nvSpPr>
        <p:spPr/>
        <p:txBody>
          <a:bodyPr/>
          <a:lstStyle/>
          <a:p>
            <a:pPr>
              <a:defRPr/>
            </a:pPr>
            <a:r>
              <a:rPr lang="tr-TR" smtClean="0"/>
              <a:t>Ercan DEMİRCİ-Bakanlık Müşaviri</a:t>
            </a:r>
            <a:endParaRPr lang="tr-TR"/>
          </a:p>
        </p:txBody>
      </p:sp>
      <p:sp>
        <p:nvSpPr>
          <p:cNvPr id="7" name="6 Slayt Numarası Yer Tutucusu"/>
          <p:cNvSpPr>
            <a:spLocks noGrp="1"/>
          </p:cNvSpPr>
          <p:nvPr>
            <p:ph type="sldNum" sz="quarter" idx="12"/>
          </p:nvPr>
        </p:nvSpPr>
        <p:spPr/>
        <p:txBody>
          <a:bodyPr/>
          <a:lstStyle/>
          <a:p>
            <a:fld id="{89EE9A99-571A-4735-A620-0226E30C10E4}" type="slidenum">
              <a:rPr lang="tr-TR" altLang="tr-TR" smtClean="0"/>
              <a:pPr/>
              <a:t>‹#›</a:t>
            </a:fld>
            <a:endParaRPr lang="tr-TR" altLang="tr-TR"/>
          </a:p>
        </p:txBody>
      </p:sp>
    </p:spTree>
  </p:cSld>
  <p:clrMapOvr>
    <a:masterClrMapping/>
  </p:clrMapOvr>
  <p:transition spd="slow">
    <p:blinds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pPr>
              <a:defRPr/>
            </a:pPr>
            <a:fld id="{8FC2EE53-84B4-4EC9-9F43-0ED7234C6B44}" type="datetime1">
              <a:rPr lang="tr-TR" smtClean="0"/>
              <a:pPr>
                <a:defRPr/>
              </a:pPr>
              <a:t>21.12.2015</a:t>
            </a:fld>
            <a:endParaRPr lang="tr-TR"/>
          </a:p>
        </p:txBody>
      </p:sp>
      <p:sp>
        <p:nvSpPr>
          <p:cNvPr id="29" name="28 Altbilgi Yer Tutucusu"/>
          <p:cNvSpPr>
            <a:spLocks noGrp="1"/>
          </p:cNvSpPr>
          <p:nvPr>
            <p:ph type="ftr" sz="quarter" idx="11"/>
          </p:nvPr>
        </p:nvSpPr>
        <p:spPr/>
        <p:txBody>
          <a:bodyPr/>
          <a:lstStyle/>
          <a:p>
            <a:pPr>
              <a:defRPr/>
            </a:pPr>
            <a:r>
              <a:rPr lang="tr-TR" smtClean="0"/>
              <a:t>Ercan DEMİRCİ-Bakanlık Müşaviri</a:t>
            </a:r>
            <a:endParaRPr lang="tr-TR"/>
          </a:p>
        </p:txBody>
      </p:sp>
      <p:sp>
        <p:nvSpPr>
          <p:cNvPr id="7" name="6 Slayt Numarası Yer Tutucusu"/>
          <p:cNvSpPr>
            <a:spLocks noGrp="1"/>
          </p:cNvSpPr>
          <p:nvPr>
            <p:ph type="sldNum" sz="quarter" idx="12"/>
          </p:nvPr>
        </p:nvSpPr>
        <p:spPr/>
        <p:txBody>
          <a:bodyPr/>
          <a:lstStyle/>
          <a:p>
            <a:fld id="{4F4E39C6-54F0-41F9-8699-BF4B7E22FCF5}" type="slidenum">
              <a:rPr lang="tr-TR" altLang="tr-TR" smtClean="0"/>
              <a:pPr/>
              <a:t>‹#›</a:t>
            </a:fld>
            <a:endParaRPr lang="tr-TR" altLang="tr-TR"/>
          </a:p>
        </p:txBody>
      </p:sp>
    </p:spTree>
  </p:cSld>
  <p:clrMapOvr>
    <a:masterClrMapping/>
  </p:clrMapOvr>
  <p:transition spd="slow">
    <p:blinds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pPr>
              <a:defRPr/>
            </a:pPr>
            <a:fld id="{CFE58BFA-CBFD-46AC-BFDF-3E77BD054A7E}" type="datetime1">
              <a:rPr lang="tr-TR" smtClean="0"/>
              <a:pPr>
                <a:defRPr/>
              </a:pPr>
              <a:t>21.12.2015</a:t>
            </a:fld>
            <a:endParaRPr lang="tr-TR"/>
          </a:p>
        </p:txBody>
      </p:sp>
      <p:sp>
        <p:nvSpPr>
          <p:cNvPr id="5" name="4 Altbilgi Yer Tutucusu"/>
          <p:cNvSpPr>
            <a:spLocks noGrp="1"/>
          </p:cNvSpPr>
          <p:nvPr>
            <p:ph type="ftr" sz="quarter" idx="11"/>
          </p:nvPr>
        </p:nvSpPr>
        <p:spPr/>
        <p:txBody>
          <a:bodyPr/>
          <a:lstStyle/>
          <a:p>
            <a:pPr>
              <a:defRPr/>
            </a:pPr>
            <a:r>
              <a:rPr lang="tr-TR" smtClean="0"/>
              <a:t>Ercan DEMİRCİ-Bakanlık Müşaviri</a:t>
            </a:r>
            <a:endParaRPr lang="tr-TR"/>
          </a:p>
        </p:txBody>
      </p:sp>
      <p:sp>
        <p:nvSpPr>
          <p:cNvPr id="31" name="30 Slayt Numarası Yer Tutucusu"/>
          <p:cNvSpPr>
            <a:spLocks noGrp="1"/>
          </p:cNvSpPr>
          <p:nvPr>
            <p:ph type="sldNum" sz="quarter" idx="12"/>
          </p:nvPr>
        </p:nvSpPr>
        <p:spPr/>
        <p:txBody>
          <a:bodyPr/>
          <a:lstStyle/>
          <a:p>
            <a:fld id="{06B08FA6-0C7E-4333-9966-0DFD17C9D683}" type="slidenum">
              <a:rPr lang="tr-TR" altLang="tr-TR" smtClean="0"/>
              <a:pPr/>
              <a:t>‹#›</a:t>
            </a:fld>
            <a:endParaRPr lang="tr-TR" alt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transition spd="slow">
    <p:blinds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fld id="{EF68038E-04BC-4723-AB67-31926306EA68}" type="datetime1">
              <a:rPr lang="tr-TR" smtClean="0"/>
              <a:pPr>
                <a:defRPr/>
              </a:pPr>
              <a:t>21.12.2015</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r>
              <a:rPr lang="tr-TR" smtClean="0"/>
              <a:t>Ercan DEMİRCİ-Bakanlık Müşaviri</a:t>
            </a:r>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866D59E-B898-46F6-9CC7-F3117C9949F7}" type="slidenum">
              <a:rPr lang="tr-TR" altLang="tr-TR" smtClean="0"/>
              <a:pPr/>
              <a:t>‹#›</a:t>
            </a:fld>
            <a:endParaRPr lang="tr-TR" alt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5577" r:id="rId1"/>
    <p:sldLayoutId id="2147485578" r:id="rId2"/>
    <p:sldLayoutId id="2147485579" r:id="rId3"/>
    <p:sldLayoutId id="2147485580" r:id="rId4"/>
    <p:sldLayoutId id="2147485581" r:id="rId5"/>
    <p:sldLayoutId id="2147485582" r:id="rId6"/>
    <p:sldLayoutId id="2147485583" r:id="rId7"/>
    <p:sldLayoutId id="2147485584" r:id="rId8"/>
    <p:sldLayoutId id="2147485585" r:id="rId9"/>
    <p:sldLayoutId id="2147485586" r:id="rId10"/>
    <p:sldLayoutId id="2147485587" r:id="rId11"/>
    <p:sldLayoutId id="2147485407" r:id="rId12"/>
  </p:sldLayoutIdLst>
  <p:transition spd="slow">
    <p:blinds dir="vert"/>
  </p:transition>
  <p:timing>
    <p:tnLst>
      <p:par>
        <p:cTn id="1" dur="indefinite" restart="never" nodeType="tmRoot"/>
      </p:par>
    </p:tnLst>
  </p:timing>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ek%20ders%20karar%20sunu.doc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019274"/>
            <a:ext cx="8496944" cy="5812755"/>
          </a:xfrm>
        </p:spPr>
        <p:txBody>
          <a:bodyPr/>
          <a:lstStyle/>
          <a:p>
            <a:pPr marL="0" lvl="0" indent="0" algn="just">
              <a:buNone/>
            </a:pPr>
            <a:endParaRPr lang="tr-TR" sz="1200"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b="1"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b="1"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indent="0" algn="just">
              <a:buNone/>
            </a:pPr>
            <a:endParaRPr lang="tr-TR" sz="1100" b="1" dirty="0" smtClean="0"/>
          </a:p>
          <a:p>
            <a:pPr marL="0" indent="0" algn="just">
              <a:buNone/>
            </a:pPr>
            <a:endParaRPr lang="tr-TR" sz="1100" dirty="0"/>
          </a:p>
          <a:p>
            <a:pPr marL="0" lvl="0" indent="0" algn="just">
              <a:buNone/>
            </a:pPr>
            <a:endParaRPr lang="tr-TR" sz="1100" dirty="0"/>
          </a:p>
        </p:txBody>
      </p:sp>
      <p:sp>
        <p:nvSpPr>
          <p:cNvPr id="4" name="Slayt Numarası Yer Tutucusu 3"/>
          <p:cNvSpPr>
            <a:spLocks noGrp="1"/>
          </p:cNvSpPr>
          <p:nvPr>
            <p:ph type="sldNum" sz="quarter" idx="12"/>
          </p:nvPr>
        </p:nvSpPr>
        <p:spPr>
          <a:xfrm>
            <a:off x="7065040" y="6466904"/>
            <a:ext cx="2149197" cy="365125"/>
          </a:xfrm>
        </p:spPr>
        <p:txBody>
          <a:bodyPr/>
          <a:lstStyle/>
          <a:p>
            <a:fld id="{E6135F68-3668-4962-A497-10E3DEBC8A3A}" type="slidenum">
              <a:rPr lang="tr-TR" altLang="tr-TR" smtClean="0"/>
              <a:pPr/>
              <a:t>1</a:t>
            </a:fld>
            <a:endParaRPr lang="tr-TR" altLang="tr-TR" dirty="0"/>
          </a:p>
        </p:txBody>
      </p:sp>
      <p:sp>
        <p:nvSpPr>
          <p:cNvPr id="2" name="Dikdörtgen 1"/>
          <p:cNvSpPr/>
          <p:nvPr/>
        </p:nvSpPr>
        <p:spPr>
          <a:xfrm>
            <a:off x="431540" y="1340768"/>
            <a:ext cx="8424936" cy="4278094"/>
          </a:xfrm>
          <a:prstGeom prst="rect">
            <a:avLst/>
          </a:prstGeom>
        </p:spPr>
        <p:txBody>
          <a:bodyPr wrap="square">
            <a:spAutoFit/>
          </a:bodyPr>
          <a:lstStyle/>
          <a:p>
            <a:pPr algn="ctr">
              <a:buNone/>
            </a:pPr>
            <a:r>
              <a:rPr lang="tr-TR" sz="2400" b="1" dirty="0">
                <a:solidFill>
                  <a:srgbClr val="FF0000"/>
                </a:solidFill>
              </a:rPr>
              <a:t>T.C. </a:t>
            </a:r>
            <a:endParaRPr lang="tr-TR" sz="2400" b="1" dirty="0" smtClean="0">
              <a:solidFill>
                <a:srgbClr val="FF0000"/>
              </a:solidFill>
            </a:endParaRPr>
          </a:p>
          <a:p>
            <a:pPr algn="ctr">
              <a:buNone/>
            </a:pPr>
            <a:r>
              <a:rPr lang="tr-TR" sz="2400" b="1" dirty="0" smtClean="0">
                <a:solidFill>
                  <a:srgbClr val="FF0000"/>
                </a:solidFill>
              </a:rPr>
              <a:t>AKDENİZ KAYMAKAMLIĞI</a:t>
            </a:r>
            <a:r>
              <a:rPr lang="tr-TR" sz="2400" b="1" dirty="0">
                <a:solidFill>
                  <a:srgbClr val="FF0000"/>
                </a:solidFill>
              </a:rPr>
              <a:t/>
            </a:r>
            <a:br>
              <a:rPr lang="tr-TR" sz="2400" b="1" dirty="0">
                <a:solidFill>
                  <a:srgbClr val="FF0000"/>
                </a:solidFill>
              </a:rPr>
            </a:br>
            <a:r>
              <a:rPr lang="tr-TR" sz="2400" b="1" dirty="0" err="1" smtClean="0">
                <a:solidFill>
                  <a:srgbClr val="FF0000"/>
                </a:solidFill>
              </a:rPr>
              <a:t>İllçe</a:t>
            </a:r>
            <a:r>
              <a:rPr lang="tr-TR" sz="2400" b="1" dirty="0" smtClean="0">
                <a:solidFill>
                  <a:srgbClr val="FF0000"/>
                </a:solidFill>
              </a:rPr>
              <a:t> Millî Eğitim Müdürlüğü</a:t>
            </a:r>
            <a:endParaRPr lang="tr-TR" sz="2400" b="1" dirty="0">
              <a:solidFill>
                <a:srgbClr val="FF0000"/>
              </a:solidFill>
            </a:endParaRPr>
          </a:p>
          <a:p>
            <a:pPr algn="ctr">
              <a:buNone/>
            </a:pPr>
            <a:endParaRPr lang="tr-TR" sz="2400" b="1" dirty="0"/>
          </a:p>
          <a:p>
            <a:pPr algn="ctr">
              <a:buNone/>
            </a:pPr>
            <a:r>
              <a:rPr lang="tr-TR" sz="3200" b="1" dirty="0" smtClean="0"/>
              <a:t>DESTEKLEME VE YETİŞTİRME KURSLARI </a:t>
            </a:r>
          </a:p>
          <a:p>
            <a:pPr algn="ctr">
              <a:buNone/>
            </a:pPr>
            <a:r>
              <a:rPr lang="tr-TR" sz="3200" b="1" dirty="0" smtClean="0"/>
              <a:t>EK DERS ÜCRETLERİ</a:t>
            </a:r>
          </a:p>
          <a:p>
            <a:pPr algn="ctr">
              <a:buNone/>
            </a:pPr>
            <a:endParaRPr lang="tr-TR" sz="3200" b="1" dirty="0">
              <a:solidFill>
                <a:srgbClr val="FF0000"/>
              </a:solidFill>
            </a:endParaRPr>
          </a:p>
          <a:p>
            <a:pPr algn="ctr">
              <a:buNone/>
            </a:pPr>
            <a:r>
              <a:rPr lang="tr-TR" sz="3200" b="1" dirty="0" err="1" smtClean="0"/>
              <a:t>Nureddin</a:t>
            </a:r>
            <a:r>
              <a:rPr lang="tr-TR" sz="3200" b="1" dirty="0" smtClean="0"/>
              <a:t> CAN</a:t>
            </a:r>
          </a:p>
          <a:p>
            <a:pPr algn="ctr">
              <a:buNone/>
            </a:pPr>
            <a:endParaRPr lang="tr-TR" sz="2400" b="1" dirty="0" smtClean="0"/>
          </a:p>
          <a:p>
            <a:pPr algn="ctr">
              <a:buNone/>
            </a:pPr>
            <a:r>
              <a:rPr lang="tr-TR" sz="2400" b="1" dirty="0" smtClean="0"/>
              <a:t>Aralık </a:t>
            </a:r>
            <a:r>
              <a:rPr lang="tr-TR" sz="2400" b="1" dirty="0"/>
              <a:t>2015 </a:t>
            </a:r>
          </a:p>
        </p:txBody>
      </p:sp>
    </p:spTree>
    <p:extLst>
      <p:ext uri="{BB962C8B-B14F-4D97-AF65-F5344CB8AC3E}">
        <p14:creationId xmlns:p14="http://schemas.microsoft.com/office/powerpoint/2010/main" xmlns="" val="3983761909"/>
      </p:ext>
    </p:extLst>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t>Toplu Sözleşme (2016-2017)</a:t>
            </a:r>
            <a:endParaRPr lang="tr-TR" sz="3200" dirty="0"/>
          </a:p>
        </p:txBody>
      </p:sp>
      <p:sp>
        <p:nvSpPr>
          <p:cNvPr id="7" name="6 İçerik Yer Tutucusu"/>
          <p:cNvSpPr>
            <a:spLocks noGrp="1"/>
          </p:cNvSpPr>
          <p:nvPr>
            <p:ph idx="1"/>
          </p:nvPr>
        </p:nvSpPr>
        <p:spPr>
          <a:xfrm>
            <a:off x="285720" y="1000108"/>
            <a:ext cx="8229600" cy="5126055"/>
          </a:xfrm>
        </p:spPr>
        <p:txBody>
          <a:bodyPr/>
          <a:lstStyle/>
          <a:p>
            <a:pPr algn="just">
              <a:buNone/>
            </a:pPr>
            <a:r>
              <a:rPr lang="tr-TR" sz="2400" b="1" dirty="0" smtClean="0">
                <a:solidFill>
                  <a:srgbClr val="FF0000"/>
                </a:solidFill>
                <a:latin typeface="Times New Roman" pitchFamily="18" charset="0"/>
                <a:cs typeface="Times New Roman" pitchFamily="18" charset="0"/>
              </a:rPr>
              <a:t>	Kamu Görevlilerinin Geneline ve Hizmet Kollarına Yönelik Mali ve Sosyal Haklara İlişkin 2. Dönem (2014-2015) ve 3. Dönem (2015-2016) Toplu Sözleşme </a:t>
            </a:r>
          </a:p>
          <a:p>
            <a:pPr algn="just">
              <a:buNone/>
            </a:pPr>
            <a:r>
              <a:rPr lang="tr-TR" sz="2400" b="1" dirty="0" smtClean="0">
                <a:latin typeface="Times New Roman" pitchFamily="18" charset="0"/>
                <a:cs typeface="Times New Roman" pitchFamily="18" charset="0"/>
              </a:rPr>
              <a:t>	Örgün ve yaygın eğitim kurumlarının müdür ve müdür başyardımcılarının aylık karşılığı ders görevi </a:t>
            </a:r>
          </a:p>
          <a:p>
            <a:pPr algn="just">
              <a:buNone/>
            </a:pPr>
            <a:r>
              <a:rPr lang="tr-TR" sz="2400" b="1" dirty="0" smtClean="0">
                <a:latin typeface="Times New Roman" pitchFamily="18" charset="0"/>
                <a:cs typeface="Times New Roman" pitchFamily="18" charset="0"/>
              </a:rPr>
              <a:t>	Madde 11- (1) </a:t>
            </a:r>
            <a:r>
              <a:rPr lang="tr-TR" sz="2400" dirty="0" smtClean="0">
                <a:latin typeface="Times New Roman" pitchFamily="18" charset="0"/>
                <a:cs typeface="Times New Roman" pitchFamily="18" charset="0"/>
              </a:rPr>
              <a:t>5/3/1964 tarihli ve 439 sayılı Kanunun 6ncı maddesinin ikinci fıkrası ile 2006/11350 sayılı Kararın 5nci maddesinin birinci fıkrasının (a) bendinde yer alan “6 saat” ibaresi; Millî Eğitim Bakanlığına bağlı örgün ve yaygın eğitim kurumlarında müdür ve müdür başyardımcısı olarak görev yapanlar için “2 saatten az olmamak üzere 6 saate kadar” şeklinde uygulanır. </a:t>
            </a:r>
          </a:p>
          <a:p>
            <a:pPr algn="just">
              <a:buNone/>
            </a:pPr>
            <a:endParaRPr lang="tr-TR" sz="2400" b="1" dirty="0" smtClean="0">
              <a:latin typeface="Times New Roman" pitchFamily="18" charset="0"/>
              <a:cs typeface="Times New Roman" pitchFamily="18" charset="0"/>
            </a:endParaRPr>
          </a:p>
          <a:p>
            <a:pPr algn="just">
              <a:buNone/>
            </a:pPr>
            <a:endParaRPr lang="tr-TR" sz="2400" b="1" dirty="0" smtClean="0">
              <a:latin typeface="Times New Roman" pitchFamily="18" charset="0"/>
              <a:cs typeface="Times New Roman" pitchFamily="18" charset="0"/>
            </a:endParaRPr>
          </a:p>
          <a:p>
            <a:pPr algn="just">
              <a:buNone/>
            </a:pPr>
            <a:endParaRPr lang="tr-TR" sz="2400" b="1" dirty="0" smtClean="0">
              <a:latin typeface="Times New Roman" pitchFamily="18" charset="0"/>
              <a:cs typeface="Times New Roman" pitchFamily="18" charset="0"/>
            </a:endParaRPr>
          </a:p>
          <a:p>
            <a:pPr>
              <a:buNone/>
            </a:pPr>
            <a:endParaRPr lang="tr-TR" sz="2400"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10</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latin typeface="Times New Roman" panose="02020603050405020304" pitchFamily="18" charset="0"/>
                <a:cs typeface="Times New Roman" panose="02020603050405020304" pitchFamily="18" charset="0"/>
              </a:rPr>
              <a:t>7- Okul yöneticilerine destekleme ve yetiştirme kursları kapsamında hafta sonu ders verildiğinde Cumartesi ve Pazar günleri için kurs merkezi müdürlüğü/müdür yardımcılığı görevinden dolayı anılan günler için 2’şer saat ek ders ücreti ödenir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Cumartesi </a:t>
            </a:r>
            <a:r>
              <a:rPr lang="tr-TR" sz="2400" dirty="0">
                <a:latin typeface="Times New Roman" panose="02020603050405020304" pitchFamily="18" charset="0"/>
                <a:cs typeface="Times New Roman" panose="02020603050405020304" pitchFamily="18" charset="0"/>
              </a:rPr>
              <a:t>ve pazar günlerinde destekleme ve yetiştirme kurslarında fiilen ders okutan yöneticilerden aynı günlerde yönetim görevini de üstlenenlerin, </a:t>
            </a:r>
            <a:r>
              <a:rPr lang="tr-TR" sz="2400" b="1" dirty="0">
                <a:latin typeface="Times New Roman" panose="02020603050405020304" pitchFamily="18" charset="0"/>
                <a:cs typeface="Times New Roman" panose="02020603050405020304" pitchFamily="18" charset="0"/>
              </a:rPr>
              <a:t>hem yönetim görevi karşılığında öngörülen ek ders ücretinden hem de fiilen okuttukları dersler için öngörülen ek ders ücretinden birlikte yararlandırılmaları mümkün bulunmaktadır. </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11</a:t>
            </a:fld>
            <a:endParaRPr lang="tr-TR" altLang="tr-TR"/>
          </a:p>
        </p:txBody>
      </p:sp>
    </p:spTree>
    <p:extLst>
      <p:ext uri="{BB962C8B-B14F-4D97-AF65-F5344CB8AC3E}">
        <p14:creationId xmlns:p14="http://schemas.microsoft.com/office/powerpoint/2010/main" xmlns="" val="3499375765"/>
      </p:ext>
    </p:extLst>
  </p:cSld>
  <p:clrMapOvr>
    <a:masterClrMapping/>
  </p:clrMapOvr>
  <p:transition spd="slow">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latin typeface="Times New Roman" panose="02020603050405020304" pitchFamily="18" charset="0"/>
                <a:cs typeface="Times New Roman" panose="02020603050405020304" pitchFamily="18" charset="0"/>
              </a:rPr>
              <a:t>8- Ders ücreti karşılığı görevlendirilecek öğretmenlere (ücretli </a:t>
            </a:r>
            <a:r>
              <a:rPr lang="tr-TR" sz="2400" b="1" dirty="0" smtClean="0">
                <a:latin typeface="Times New Roman" panose="02020603050405020304" pitchFamily="18" charset="0"/>
                <a:cs typeface="Times New Roman" panose="02020603050405020304" pitchFamily="18" charset="0"/>
              </a:rPr>
              <a:t>öğretmenlere) </a:t>
            </a:r>
            <a:r>
              <a:rPr lang="tr-TR" sz="2400" b="1" dirty="0">
                <a:latin typeface="Times New Roman" panose="02020603050405020304" pitchFamily="18" charset="0"/>
                <a:cs typeface="Times New Roman" panose="02020603050405020304" pitchFamily="18" charset="0"/>
              </a:rPr>
              <a:t>destekleme ve yetiştirme kursları kapsamında haftada en çok kaç saat ders görevi verilebilir? Bu öğretmenlerin ders ücreti %100 fazlasıyla ödenir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Öğretmen </a:t>
            </a:r>
            <a:r>
              <a:rPr lang="tr-TR" sz="2400" dirty="0">
                <a:latin typeface="Times New Roman" panose="02020603050405020304" pitchFamily="18" charset="0"/>
                <a:cs typeface="Times New Roman" panose="02020603050405020304" pitchFamily="18" charset="0"/>
              </a:rPr>
              <a:t>ihtiyacının kadrolu öğretmenlerce karşılanmasının mümkün olmadığı durumlarda bu kapsamda ek ders ücreti karşılığında ders okutmak üzere görevlendirilenlere,  anılan Kararın yukarıda belirtilen 9'uncu maddesine göre haftada en fazla 30 saate kadar ders görevi verilmesi mümkün olup, bu konumda olanlara ödenecek ek ders ücretinin </a:t>
            </a:r>
            <a:r>
              <a:rPr lang="tr-TR" sz="2400" b="1" dirty="0">
                <a:latin typeface="Times New Roman" panose="02020603050405020304" pitchFamily="18" charset="0"/>
                <a:cs typeface="Times New Roman" panose="02020603050405020304" pitchFamily="18" charset="0"/>
              </a:rPr>
              <a:t>yüzde yüz fazlasıyla ödenmesi ise mümkün bulunmamaktadır.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12</a:t>
            </a:fld>
            <a:endParaRPr lang="tr-TR" altLang="tr-TR"/>
          </a:p>
        </p:txBody>
      </p:sp>
    </p:spTree>
    <p:extLst>
      <p:ext uri="{BB962C8B-B14F-4D97-AF65-F5344CB8AC3E}">
        <p14:creationId xmlns:p14="http://schemas.microsoft.com/office/powerpoint/2010/main" xmlns="" val="3207526013"/>
      </p:ext>
    </p:extLst>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83391" y="1196752"/>
            <a:ext cx="8229600" cy="4525963"/>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9- </a:t>
            </a:r>
            <a:r>
              <a:rPr lang="tr-TR" sz="2400" b="1" dirty="0">
                <a:latin typeface="Times New Roman" panose="02020603050405020304" pitchFamily="18" charset="0"/>
                <a:cs typeface="Times New Roman" panose="02020603050405020304" pitchFamily="18" charset="0"/>
              </a:rPr>
              <a:t>Ders ücreti karşılığı görevlendirilen bir </a:t>
            </a:r>
            <a:r>
              <a:rPr lang="tr-TR" sz="2400" b="1" dirty="0" smtClean="0">
                <a:latin typeface="Times New Roman" panose="02020603050405020304" pitchFamily="18" charset="0"/>
                <a:cs typeface="Times New Roman" panose="02020603050405020304" pitchFamily="18" charset="0"/>
              </a:rPr>
              <a:t>öğretmen (ücretli öğretmen) </a:t>
            </a:r>
            <a:r>
              <a:rPr lang="tr-TR" sz="2400" b="1" dirty="0">
                <a:latin typeface="Times New Roman" panose="02020603050405020304" pitchFamily="18" charset="0"/>
                <a:cs typeface="Times New Roman" panose="02020603050405020304" pitchFamily="18" charset="0"/>
              </a:rPr>
              <a:t>okuldaki derslerden 20 saat görev almış ise destekleme ve yetiştirme kursları kapsamında bu öğretmene en çok kaç saat daha ders görevi verilebilir? </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Ek </a:t>
            </a:r>
            <a:r>
              <a:rPr lang="tr-TR" sz="2400" dirty="0">
                <a:latin typeface="Times New Roman" panose="02020603050405020304" pitchFamily="18" charset="0"/>
                <a:cs typeface="Times New Roman" panose="02020603050405020304" pitchFamily="18" charset="0"/>
              </a:rPr>
              <a:t>ders ücreti karşılığında ders okutmak üzere görevlendirilenlere haftada en fazla 30  saat ders görevi verilebileceğinden, rutin müfredat kapsamında 20 saat ders okutan öğretmene destekleme ve yetiştirme kursunda en fazla 10 saat ders görevi verilmesi mümkün olabilecektir.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13</a:t>
            </a:fld>
            <a:endParaRPr lang="tr-TR" altLang="tr-TR"/>
          </a:p>
        </p:txBody>
      </p:sp>
    </p:spTree>
    <p:extLst>
      <p:ext uri="{BB962C8B-B14F-4D97-AF65-F5344CB8AC3E}">
        <p14:creationId xmlns:p14="http://schemas.microsoft.com/office/powerpoint/2010/main" xmlns="" val="99437561"/>
      </p:ext>
    </p:extLst>
  </p:cSld>
  <p:clrMapOvr>
    <a:masterClrMapping/>
  </p:clrMapOvr>
  <p:transition spd="slow">
    <p:blinds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340768"/>
            <a:ext cx="8229600" cy="4785395"/>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10- </a:t>
            </a:r>
            <a:r>
              <a:rPr lang="tr-TR" sz="2400" b="1" dirty="0">
                <a:latin typeface="Times New Roman" panose="02020603050405020304" pitchFamily="18" charset="0"/>
                <a:cs typeface="Times New Roman" panose="02020603050405020304" pitchFamily="18" charset="0"/>
              </a:rPr>
              <a:t>Yedek subay öğretmenlere kurslarda görev verilmesi halinde, ek ders ücreti ödenir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Askerlik </a:t>
            </a:r>
            <a:r>
              <a:rPr lang="tr-TR" sz="2400" dirty="0">
                <a:latin typeface="Times New Roman" panose="02020603050405020304" pitchFamily="18" charset="0"/>
                <a:cs typeface="Times New Roman" panose="02020603050405020304" pitchFamily="18" charset="0"/>
              </a:rPr>
              <a:t>yükümlülüğünü Bakanlığımız emrinde öğretmen olarak yerine getirenlere, </a:t>
            </a:r>
            <a:r>
              <a:rPr lang="tr-TR" sz="2400" b="1" u="sng" dirty="0">
                <a:latin typeface="Times New Roman" panose="02020603050405020304" pitchFamily="18" charset="0"/>
                <a:cs typeface="Times New Roman" panose="02020603050405020304" pitchFamily="18" charset="0"/>
              </a:rPr>
              <a:t>Askerlik Yükümlülüğünü Milli Eğitim Bakanlığı Emrinde Öğretmen Olarak Yerine Getirecekler Hakkında Yönetmeliğin </a:t>
            </a:r>
            <a:r>
              <a:rPr lang="tr-TR" sz="2400" b="1" u="sng" dirty="0" smtClean="0">
                <a:latin typeface="Times New Roman" panose="02020603050405020304" pitchFamily="18" charset="0"/>
                <a:cs typeface="Times New Roman" panose="02020603050405020304" pitchFamily="18" charset="0"/>
              </a:rPr>
              <a:t>14’üncü </a:t>
            </a:r>
            <a:r>
              <a:rPr lang="tr-TR" sz="2400" b="1" u="sng" dirty="0">
                <a:latin typeface="Times New Roman" panose="02020603050405020304" pitchFamily="18" charset="0"/>
                <a:cs typeface="Times New Roman" panose="02020603050405020304" pitchFamily="18" charset="0"/>
              </a:rPr>
              <a:t>maddesi</a:t>
            </a:r>
            <a:r>
              <a:rPr lang="tr-TR" sz="2400" dirty="0">
                <a:latin typeface="Times New Roman" panose="02020603050405020304" pitchFamily="18" charset="0"/>
                <a:cs typeface="Times New Roman" panose="02020603050405020304" pitchFamily="18" charset="0"/>
              </a:rPr>
              <a:t>nde yer alan; "Bunlara öğretmenlikten dolayı ayrıca bir ücret ödenmez.”  hükmü karşısında, yetiştirme kursunda okuttukları derslere bağlı olarak ek ders ücreti ödenmesi mümkün bulunmamaktadır.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14</a:t>
            </a:fld>
            <a:endParaRPr lang="tr-TR" altLang="tr-TR"/>
          </a:p>
        </p:txBody>
      </p:sp>
    </p:spTree>
    <p:extLst>
      <p:ext uri="{BB962C8B-B14F-4D97-AF65-F5344CB8AC3E}">
        <p14:creationId xmlns:p14="http://schemas.microsoft.com/office/powerpoint/2010/main" xmlns="" val="953638971"/>
      </p:ext>
    </p:extLst>
  </p:cSld>
  <p:clrMapOvr>
    <a:masterClrMapping/>
  </p:clrMapOvr>
  <p:transition spd="slow">
    <p:blinds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latin typeface="Times New Roman" pitchFamily="18" charset="0"/>
                <a:cs typeface="Times New Roman" pitchFamily="18" charset="0"/>
              </a:rPr>
              <a:t>1076 SAYILI KANUN</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a:xfrm>
            <a:off x="357158" y="1000108"/>
            <a:ext cx="8229600" cy="5429288"/>
          </a:xfrm>
        </p:spPr>
        <p:txBody>
          <a:bodyPr>
            <a:normAutofit/>
          </a:bodyPr>
          <a:lstStyle/>
          <a:p>
            <a:pPr algn="just">
              <a:buNone/>
            </a:pPr>
            <a:r>
              <a:rPr lang="tr-TR" sz="2400" b="1" dirty="0" smtClean="0">
                <a:solidFill>
                  <a:srgbClr val="FF0000"/>
                </a:solidFill>
              </a:rPr>
              <a:t>Askerlik Yükümlülüğünü Millî Eğitim Bakanlığı Emrinde Öğretmen Olarak Yerine Getirecekler Hakkında Yönetmelik</a:t>
            </a:r>
            <a:endParaRPr lang="tr-TR" sz="2400" b="1" dirty="0" smtClean="0">
              <a:solidFill>
                <a:srgbClr val="FF0000"/>
              </a:solidFill>
              <a:latin typeface="Times New Roman" pitchFamily="18" charset="0"/>
              <a:cs typeface="Times New Roman" pitchFamily="18" charset="0"/>
            </a:endParaRPr>
          </a:p>
          <a:p>
            <a:pPr algn="just">
              <a:buNone/>
            </a:pPr>
            <a:r>
              <a:rPr lang="tr-TR" sz="2400" b="1" dirty="0" smtClean="0">
                <a:latin typeface="Times New Roman" pitchFamily="18" charset="0"/>
                <a:cs typeface="Times New Roman" pitchFamily="18" charset="0"/>
              </a:rPr>
              <a:t>	Madde 14 — </a:t>
            </a:r>
            <a:r>
              <a:rPr lang="tr-TR" sz="2400" dirty="0" smtClean="0">
                <a:latin typeface="Times New Roman" pitchFamily="18" charset="0"/>
                <a:cs typeface="Times New Roman" pitchFamily="18" charset="0"/>
              </a:rPr>
              <a:t>Millî Eğitim Bakanlığı emrinde öğretmen olarak görev alacak 1111 ve 1076 sayılı Kanunlara tâbi yükümlülerin özlük hakları aşağıda belirtilmiştir: a) 1076 sayılı Kanuna tâbi yükümlülerden, Millî Eğitim Bakanlığı emrinde öğretmen olarak görev yapmak üzere ayrılanlara, fiilen öğretmenlik görevine başladıkları tarihten itibaren 27/7/1967 tarihli ve 926 sayılı Türk Silâhlı Kuvvetleri Personel Kanununda asteğmenler için tespit edilen aylık, ödenek, yardım ve tazminatlar Millî Eğitim Bakanlığınca ödenir ve bu yükümlülerin aylıklarından Ordu Yardımlaşma Kurumu aidatı kesilir. </a:t>
            </a:r>
            <a:r>
              <a:rPr lang="tr-TR" sz="2400" b="1" dirty="0" smtClean="0">
                <a:latin typeface="Times New Roman" pitchFamily="18" charset="0"/>
                <a:cs typeface="Times New Roman" pitchFamily="18" charset="0"/>
              </a:rPr>
              <a:t>Bunlara öğretmenlikten dolayı ayrıca bir ücret ödenmez. </a:t>
            </a:r>
            <a:endParaRPr lang="tr-TR" sz="2400" b="1"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15</a:t>
            </a:fld>
            <a:endParaRPr lang="tr-TR" altLang="tr-TR"/>
          </a:p>
        </p:txBody>
      </p:sp>
    </p:spTree>
  </p:cSld>
  <p:clrMapOvr>
    <a:masterClrMapping/>
  </p:clrMapOvr>
  <p:transition spd="slow">
    <p:blinds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p:txBody>
          <a:bodyPr/>
          <a:lstStyle/>
          <a:p>
            <a:pPr marL="0" indent="0" algn="just">
              <a:buNone/>
            </a:pPr>
            <a:r>
              <a:rPr lang="tr-TR" sz="2800" b="1" dirty="0" smtClean="0">
                <a:latin typeface="Times New Roman" panose="02020603050405020304" pitchFamily="18" charset="0"/>
                <a:cs typeface="Times New Roman" panose="02020603050405020304" pitchFamily="18" charset="0"/>
              </a:rPr>
              <a:t>11. Destekleme ve Yetiştirme Kurslarında rehberlik öğretmenlerine görev verilebilir mi?</a:t>
            </a:r>
          </a:p>
          <a:p>
            <a:pPr marL="0" indent="0" algn="just">
              <a:buNone/>
            </a:pPr>
            <a:r>
              <a:rPr lang="tr-TR" sz="2800" dirty="0">
                <a:latin typeface="Times New Roman" panose="02020603050405020304" pitchFamily="18" charset="0"/>
                <a:cs typeface="Times New Roman" panose="02020603050405020304" pitchFamily="18" charset="0"/>
              </a:rPr>
              <a:t>Kurslarda rehberlik </a:t>
            </a:r>
            <a:r>
              <a:rPr lang="tr-TR" sz="2800" dirty="0" smtClean="0">
                <a:latin typeface="Times New Roman" panose="02020603050405020304" pitchFamily="18" charset="0"/>
                <a:cs typeface="Times New Roman" panose="02020603050405020304" pitchFamily="18" charset="0"/>
              </a:rPr>
              <a:t>öğretmenlerine </a:t>
            </a:r>
            <a:r>
              <a:rPr lang="tr-TR" sz="2800" b="1" u="sng" dirty="0">
                <a:latin typeface="Times New Roman" panose="02020603050405020304" pitchFamily="18" charset="0"/>
                <a:cs typeface="Times New Roman" panose="02020603050405020304" pitchFamily="18" charset="0"/>
              </a:rPr>
              <a:t>Rehberlik ve Psikolojik Danışma Hizmetleri Yönetmeliği</a:t>
            </a:r>
            <a:r>
              <a:rPr lang="tr-TR" sz="2800" dirty="0">
                <a:latin typeface="Times New Roman" panose="02020603050405020304" pitchFamily="18" charset="0"/>
                <a:cs typeface="Times New Roman" panose="02020603050405020304" pitchFamily="18" charset="0"/>
              </a:rPr>
              <a:t>’nin 54 ve 55. maddesi</a:t>
            </a:r>
            <a:r>
              <a:rPr lang="tr-TR" sz="2800" dirty="0" smtClean="0">
                <a:latin typeface="Times New Roman" panose="02020603050405020304" pitchFamily="18" charset="0"/>
                <a:cs typeface="Times New Roman" panose="02020603050405020304" pitchFamily="18" charset="0"/>
              </a:rPr>
              <a:t> gereğince</a:t>
            </a:r>
            <a:r>
              <a:rPr lang="tr-TR" sz="2800" dirty="0">
                <a:latin typeface="Times New Roman" panose="02020603050405020304" pitchFamily="18" charset="0"/>
                <a:cs typeface="Times New Roman" panose="02020603050405020304" pitchFamily="18" charset="0"/>
              </a:rPr>
              <a:t> görev </a:t>
            </a:r>
            <a:r>
              <a:rPr lang="tr-TR" sz="2800" dirty="0" smtClean="0">
                <a:latin typeface="Times New Roman" panose="02020603050405020304" pitchFamily="18" charset="0"/>
                <a:cs typeface="Times New Roman" panose="02020603050405020304" pitchFamily="18" charset="0"/>
              </a:rPr>
              <a:t>verilemez.</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16</a:t>
            </a:fld>
            <a:endParaRPr lang="tr-TR" altLang="tr-TR"/>
          </a:p>
        </p:txBody>
      </p:sp>
    </p:spTree>
    <p:extLst>
      <p:ext uri="{BB962C8B-B14F-4D97-AF65-F5344CB8AC3E}">
        <p14:creationId xmlns:p14="http://schemas.microsoft.com/office/powerpoint/2010/main" xmlns="" val="4032241458"/>
      </p:ext>
    </p:extLst>
  </p:cSld>
  <p:clrMapOvr>
    <a:masterClrMapping/>
  </p:clrMapOvr>
  <p:transition spd="slow">
    <p:blinds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2000" b="1" cap="all" dirty="0" smtClean="0">
                <a:latin typeface="Times New Roman" panose="02020603050405020304" pitchFamily="18" charset="0"/>
                <a:cs typeface="Times New Roman" panose="02020603050405020304" pitchFamily="18" charset="0"/>
              </a:rPr>
              <a:t>       </a:t>
            </a:r>
            <a:br>
              <a:rPr lang="tr-TR" sz="2000" b="1" cap="all" dirty="0" smtClean="0">
                <a:latin typeface="Times New Roman" panose="02020603050405020304" pitchFamily="18" charset="0"/>
                <a:cs typeface="Times New Roman" panose="02020603050405020304" pitchFamily="18" charset="0"/>
              </a:rPr>
            </a:br>
            <a:r>
              <a:rPr lang="tr-TR" sz="2000" b="1" cap="all" dirty="0" smtClean="0">
                <a:latin typeface="Times New Roman" panose="02020603050405020304" pitchFamily="18" charset="0"/>
                <a:cs typeface="Times New Roman" panose="02020603050405020304" pitchFamily="18" charset="0"/>
              </a:rPr>
              <a:t>     MİLLÎ</a:t>
            </a:r>
            <a:r>
              <a:rPr lang="tr-TR" sz="2000" b="1" dirty="0">
                <a:latin typeface="Times New Roman" panose="02020603050405020304" pitchFamily="18" charset="0"/>
                <a:cs typeface="Times New Roman" panose="02020603050405020304" pitchFamily="18" charset="0"/>
              </a:rPr>
              <a:t> EĞİTİM BAKANLIĞI </a:t>
            </a:r>
            <a:r>
              <a:rPr lang="tr-TR" sz="2000" b="1" dirty="0" smtClean="0">
                <a:latin typeface="Times New Roman" panose="02020603050405020304" pitchFamily="18" charset="0"/>
                <a:cs typeface="Times New Roman" panose="02020603050405020304" pitchFamily="18" charset="0"/>
              </a:rPr>
              <a:t/>
            </a:r>
            <a:br>
              <a:rPr lang="tr-TR" sz="2000" b="1" dirty="0" smtClean="0">
                <a:latin typeface="Times New Roman" panose="02020603050405020304" pitchFamily="18" charset="0"/>
                <a:cs typeface="Times New Roman" panose="02020603050405020304" pitchFamily="18" charset="0"/>
              </a:rPr>
            </a:br>
            <a:r>
              <a:rPr lang="tr-TR" sz="2000" b="1" dirty="0" smtClean="0">
                <a:latin typeface="Times New Roman" panose="02020603050405020304" pitchFamily="18" charset="0"/>
                <a:cs typeface="Times New Roman" panose="02020603050405020304" pitchFamily="18" charset="0"/>
              </a:rPr>
              <a:t>REHBERLİK </a:t>
            </a:r>
            <a:r>
              <a:rPr lang="tr-TR" sz="2000" b="1" dirty="0">
                <a:latin typeface="Times New Roman" panose="02020603050405020304" pitchFamily="18" charset="0"/>
                <a:cs typeface="Times New Roman" panose="02020603050405020304" pitchFamily="18" charset="0"/>
              </a:rPr>
              <a:t>VE PSİKOLOJİK DANIŞMA HİZMETLERİ YÖNETMELİĞİ</a:t>
            </a:r>
            <a:br>
              <a:rPr lang="tr-TR" sz="2000" b="1" dirty="0">
                <a:latin typeface="Times New Roman" panose="02020603050405020304" pitchFamily="18" charset="0"/>
                <a:cs typeface="Times New Roman" panose="02020603050405020304" pitchFamily="18" charset="0"/>
              </a:rPr>
            </a:br>
            <a:endParaRPr lang="tr-TR" sz="2000" dirty="0"/>
          </a:p>
        </p:txBody>
      </p:sp>
      <p:sp>
        <p:nvSpPr>
          <p:cNvPr id="3" name="İçerik Yer Tutucusu 2"/>
          <p:cNvSpPr>
            <a:spLocks noGrp="1"/>
          </p:cNvSpPr>
          <p:nvPr>
            <p:ph idx="1"/>
          </p:nvPr>
        </p:nvSpPr>
        <p:spPr>
          <a:xfrm>
            <a:off x="494344" y="936650"/>
            <a:ext cx="8229600" cy="4525963"/>
          </a:xfrm>
        </p:spPr>
        <p:txBody>
          <a:bodyPr>
            <a:normAutofit fontScale="92500"/>
          </a:bodyPr>
          <a:lstStyle/>
          <a:p>
            <a:pPr marL="0" indent="0" algn="just">
              <a:buNone/>
            </a:pPr>
            <a:r>
              <a:rPr lang="tr-TR" sz="2400" b="1" dirty="0" smtClean="0">
                <a:latin typeface="Times New Roman" panose="02020603050405020304" pitchFamily="18" charset="0"/>
                <a:cs typeface="Times New Roman" panose="02020603050405020304" pitchFamily="18" charset="0"/>
              </a:rPr>
              <a:t>Çalışma </a:t>
            </a:r>
            <a:r>
              <a:rPr lang="tr-TR" sz="2400" b="1" dirty="0">
                <a:latin typeface="Times New Roman" panose="02020603050405020304" pitchFamily="18" charset="0"/>
                <a:cs typeface="Times New Roman" panose="02020603050405020304" pitchFamily="18" charset="0"/>
              </a:rPr>
              <a:t>Saatleri ve İzinler</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b="1" dirty="0">
                <a:latin typeface="Times New Roman" panose="02020603050405020304" pitchFamily="18" charset="0"/>
                <a:cs typeface="Times New Roman" panose="02020603050405020304" pitchFamily="18" charset="0"/>
              </a:rPr>
              <a:t>Madde 54</a:t>
            </a:r>
            <a:r>
              <a:rPr lang="tr-TR" sz="2400" dirty="0">
                <a:latin typeface="Times New Roman" panose="02020603050405020304" pitchFamily="18" charset="0"/>
                <a:cs typeface="Times New Roman" panose="02020603050405020304" pitchFamily="18" charset="0"/>
              </a:rPr>
              <a:t> - </a:t>
            </a:r>
            <a:r>
              <a:rPr lang="tr-TR" sz="2400" dirty="0" smtClean="0">
                <a:latin typeface="Times New Roman" panose="02020603050405020304" pitchFamily="18" charset="0"/>
                <a:cs typeface="Times New Roman" panose="02020603050405020304" pitchFamily="18" charset="0"/>
              </a:rPr>
              <a:t>Rehberlik </a:t>
            </a:r>
            <a:r>
              <a:rPr lang="tr-TR" sz="2400" dirty="0">
                <a:latin typeface="Times New Roman" panose="02020603050405020304" pitchFamily="18" charset="0"/>
                <a:cs typeface="Times New Roman" panose="02020603050405020304" pitchFamily="18" charset="0"/>
              </a:rPr>
              <a:t>ve psikolojik danışma servislerinde görevli psikolojik danışmanların çalışma süreleri </a:t>
            </a:r>
            <a:r>
              <a:rPr lang="tr-TR" sz="2400" b="1" dirty="0">
                <a:latin typeface="Times New Roman" panose="02020603050405020304" pitchFamily="18" charset="0"/>
                <a:cs typeface="Times New Roman" panose="02020603050405020304" pitchFamily="18" charset="0"/>
              </a:rPr>
              <a:t>haftalık 30 iş saati</a:t>
            </a:r>
            <a:r>
              <a:rPr lang="tr-TR" sz="2400" dirty="0">
                <a:latin typeface="Times New Roman" panose="02020603050405020304" pitchFamily="18" charset="0"/>
                <a:cs typeface="Times New Roman" panose="02020603050405020304" pitchFamily="18" charset="0"/>
              </a:rPr>
              <a:t>dir. Günlük çalışma saatleri eğitim-öğretim kurumunun özellik ve ihtiyaçlarına göre okul müdürlüğünce düzenlenir. Bu elemanlar izin ve tatillerini diğer öğretmenler gibi kullanırlar.</a:t>
            </a:r>
          </a:p>
          <a:p>
            <a:pPr marL="0" indent="0" algn="just">
              <a:buNone/>
            </a:pPr>
            <a:r>
              <a:rPr lang="tr-TR" sz="2400" b="1" dirty="0">
                <a:latin typeface="Times New Roman" panose="02020603050405020304" pitchFamily="18" charset="0"/>
                <a:cs typeface="Times New Roman" panose="02020603050405020304" pitchFamily="18" charset="0"/>
              </a:rPr>
              <a:t>Verilemeyecek Görevler</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b="1" dirty="0">
                <a:latin typeface="Times New Roman" panose="02020603050405020304" pitchFamily="18" charset="0"/>
                <a:cs typeface="Times New Roman" panose="02020603050405020304" pitchFamily="18" charset="0"/>
              </a:rPr>
              <a:t>Madde 55</a:t>
            </a:r>
            <a:r>
              <a:rPr lang="tr-TR" sz="2400" dirty="0">
                <a:latin typeface="Times New Roman" panose="02020603050405020304" pitchFamily="18" charset="0"/>
                <a:cs typeface="Times New Roman" panose="02020603050405020304" pitchFamily="18" charset="0"/>
              </a:rPr>
              <a:t> -Eğitim-öğretim kurumlarındaki rehberlik ve psikolojik danışma servislerinde görevli psikolojik danışmanlara yönetim, büro işlerinde, </a:t>
            </a:r>
            <a:r>
              <a:rPr lang="tr-TR" sz="2400" b="1" dirty="0">
                <a:latin typeface="Times New Roman" panose="02020603050405020304" pitchFamily="18" charset="0"/>
                <a:cs typeface="Times New Roman" panose="02020603050405020304" pitchFamily="18" charset="0"/>
              </a:rPr>
              <a:t>ders</a:t>
            </a:r>
            <a:r>
              <a:rPr lang="tr-TR" sz="2400" dirty="0">
                <a:latin typeface="Times New Roman" panose="02020603050405020304" pitchFamily="18" charset="0"/>
                <a:cs typeface="Times New Roman" panose="02020603050405020304" pitchFamily="18" charset="0"/>
              </a:rPr>
              <a:t>, nöbet ve sınav gibi rehberlik ve psikolojik danışmadaki hizmet alanlarıyla ilişkisiz konularda görev verilemez. Ancak bu durum yönetici olarak atanmalarına engel teşkil etmez.</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17</a:t>
            </a:fld>
            <a:endParaRPr lang="tr-TR" altLang="tr-TR"/>
          </a:p>
        </p:txBody>
      </p:sp>
    </p:spTree>
    <p:extLst>
      <p:ext uri="{BB962C8B-B14F-4D97-AF65-F5344CB8AC3E}">
        <p14:creationId xmlns:p14="http://schemas.microsoft.com/office/powerpoint/2010/main" xmlns="" val="3820787317"/>
      </p:ext>
    </p:extLst>
  </p:cSld>
  <p:clrMapOvr>
    <a:masterClrMapping/>
  </p:clrMapOvr>
  <p:transition spd="slow">
    <p:blinds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908050"/>
            <a:ext cx="8229600" cy="5218113"/>
          </a:xfrm>
        </p:spPr>
        <p:txBody>
          <a:bodyPr>
            <a:normAutofit lnSpcReduction="10000"/>
          </a:bodyPr>
          <a:lstStyle/>
          <a:p>
            <a:pPr marL="0" indent="0" algn="just">
              <a:buNone/>
            </a:pPr>
            <a:r>
              <a:rPr lang="tr-TR" sz="2000" b="1" dirty="0" smtClean="0">
                <a:latin typeface="Times New Roman" panose="02020603050405020304" pitchFamily="18" charset="0"/>
                <a:cs typeface="Times New Roman" panose="02020603050405020304" pitchFamily="18" charset="0"/>
              </a:rPr>
              <a:t>12- </a:t>
            </a:r>
            <a:r>
              <a:rPr lang="tr-TR" sz="2000" b="1" dirty="0">
                <a:latin typeface="Times New Roman" panose="02020603050405020304" pitchFamily="18" charset="0"/>
                <a:cs typeface="Times New Roman" panose="02020603050405020304" pitchFamily="18" charset="0"/>
              </a:rPr>
              <a:t>Destekleme ve yetiştirme kursları kapsamında hafta sonu görevlendirilen memur ve hizmetli personele herhangi bir ödeme yapılacak mıdır?</a:t>
            </a:r>
            <a:endParaRPr lang="tr-TR" sz="2000" dirty="0">
              <a:latin typeface="Times New Roman" panose="02020603050405020304" pitchFamily="18" charset="0"/>
              <a:cs typeface="Times New Roman" panose="02020603050405020304" pitchFamily="18" charset="0"/>
            </a:endParaRPr>
          </a:p>
          <a:p>
            <a:pPr marL="0" indent="0" algn="just">
              <a:buNone/>
            </a:pPr>
            <a:r>
              <a:rPr lang="tr-TR" sz="2000" dirty="0" smtClean="0">
                <a:latin typeface="Times New Roman" panose="02020603050405020304" pitchFamily="18" charset="0"/>
                <a:cs typeface="Times New Roman" panose="02020603050405020304" pitchFamily="18" charset="0"/>
              </a:rPr>
              <a:t>Söz </a:t>
            </a:r>
            <a:r>
              <a:rPr lang="tr-TR" sz="2000" dirty="0">
                <a:latin typeface="Times New Roman" panose="02020603050405020304" pitchFamily="18" charset="0"/>
                <a:cs typeface="Times New Roman" panose="02020603050405020304" pitchFamily="18" charset="0"/>
              </a:rPr>
              <a:t>konusu personele, bugün itibarıyla farklı bir ödeme yapılması mümkün olmamakla birlikte, </a:t>
            </a:r>
            <a:r>
              <a:rPr lang="tr-TR" sz="2000" b="1" dirty="0">
                <a:latin typeface="Times New Roman" panose="02020603050405020304" pitchFamily="18" charset="0"/>
                <a:cs typeface="Times New Roman" panose="02020603050405020304" pitchFamily="18" charset="0"/>
              </a:rPr>
              <a:t>Kamu Görevlilerinin Geneline ve Hizmet Kollarına Yönelik Mali ve Sosyal Haklara İlişkin 2016 ve 2017 Yıllarını Kapsayan 3. Dönem Toplu Sözleşmenin “Eğitim, Öğretim ve Bilim Hizmet Koluna İlişkin Toplu </a:t>
            </a:r>
            <a:r>
              <a:rPr lang="tr-TR" sz="2000" b="1" dirty="0" smtClean="0">
                <a:latin typeface="Times New Roman" panose="02020603050405020304" pitchFamily="18" charset="0"/>
                <a:cs typeface="Times New Roman" panose="02020603050405020304" pitchFamily="18" charset="0"/>
              </a:rPr>
              <a:t>Sözleşme”</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bölümünün 23'üncü maddesinde yer alan; "Milli Eğitim Bakanlığı Örgün ve Yaygın Eğitimi Destekleme ve Yetiştirme Kursları Yönergesi kapsamında açılan kurs merkezlerinde görev yapan yönetici ve öğretmenler hariç olmak üzere normal çalışma saatleri dışında bu merkezlerde kurs süresince fiilen çalışan memurlara, bu çalışmaları karşılığında </a:t>
            </a:r>
            <a:r>
              <a:rPr lang="tr-TR" sz="2000" b="1" dirty="0">
                <a:latin typeface="Times New Roman" panose="02020603050405020304" pitchFamily="18" charset="0"/>
                <a:cs typeface="Times New Roman" panose="02020603050405020304" pitchFamily="18" charset="0"/>
              </a:rPr>
              <a:t>ayda 50 saati geçmemek üzere yılı merkezi yönetim bütçe kanununda belirlenen fazla çalışma saat ücretinin iki katı tutarında fazla çalışma ücreti ödenir.</a:t>
            </a:r>
            <a:r>
              <a:rPr lang="tr-TR" sz="2000" dirty="0">
                <a:latin typeface="Times New Roman" panose="02020603050405020304" pitchFamily="18" charset="0"/>
                <a:cs typeface="Times New Roman" panose="02020603050405020304" pitchFamily="18" charset="0"/>
              </a:rPr>
              <a:t>" hükmü bağlamında, </a:t>
            </a:r>
            <a:r>
              <a:rPr lang="tr-TR" sz="2000" b="1" dirty="0">
                <a:latin typeface="Times New Roman" panose="02020603050405020304" pitchFamily="18" charset="0"/>
                <a:cs typeface="Times New Roman" panose="02020603050405020304" pitchFamily="18" charset="0"/>
              </a:rPr>
              <a:t>01.01.2016 tarihinden itibaren </a:t>
            </a:r>
            <a:r>
              <a:rPr lang="tr-TR" sz="2000" dirty="0">
                <a:latin typeface="Times New Roman" panose="02020603050405020304" pitchFamily="18" charset="0"/>
                <a:cs typeface="Times New Roman" panose="02020603050405020304" pitchFamily="18" charset="0"/>
              </a:rPr>
              <a:t>bu kapsamda normal çalışma saatleri ve günleri dışında fiilen yaptıkları çalışma karşılığında fazla çalışma ücreti ödenmesi mümkün olabilecektir. </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18</a:t>
            </a:fld>
            <a:endParaRPr lang="tr-TR" altLang="tr-TR"/>
          </a:p>
        </p:txBody>
      </p:sp>
    </p:spTree>
    <p:extLst>
      <p:ext uri="{BB962C8B-B14F-4D97-AF65-F5344CB8AC3E}">
        <p14:creationId xmlns:p14="http://schemas.microsoft.com/office/powerpoint/2010/main" xmlns="" val="124641713"/>
      </p:ext>
    </p:extLst>
  </p:cSld>
  <p:clrMapOvr>
    <a:masterClrMapping/>
  </p:clrMapOvr>
  <p:transition spd="slow">
    <p:blinds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Devlet Memurları Kanunu</a:t>
            </a:r>
            <a:endParaRPr lang="tr-TR" dirty="0"/>
          </a:p>
        </p:txBody>
      </p:sp>
      <p:sp>
        <p:nvSpPr>
          <p:cNvPr id="3" name="İçerik Yer Tutucusu 2"/>
          <p:cNvSpPr>
            <a:spLocks noGrp="1"/>
          </p:cNvSpPr>
          <p:nvPr>
            <p:ph idx="1"/>
          </p:nvPr>
        </p:nvSpPr>
        <p:spPr>
          <a:xfrm>
            <a:off x="457200" y="1052736"/>
            <a:ext cx="8229600" cy="5184576"/>
          </a:xfrm>
        </p:spPr>
        <p:txBody>
          <a:bodyPr>
            <a:normAutofit lnSpcReduction="10000"/>
          </a:bodyPr>
          <a:lstStyle/>
          <a:p>
            <a:pPr marL="0" indent="0" algn="just">
              <a:buNone/>
            </a:pPr>
            <a:r>
              <a:rPr lang="tr-TR" sz="2400" b="1" dirty="0" smtClean="0">
                <a:latin typeface="Times New Roman" panose="02020603050405020304" pitchFamily="18" charset="0"/>
                <a:cs typeface="Times New Roman" panose="02020603050405020304" pitchFamily="18" charset="0"/>
              </a:rPr>
              <a:t>657 sayılı Devlet Memurları Kanunu’nun </a:t>
            </a:r>
          </a:p>
          <a:p>
            <a:pPr marL="0" indent="0" algn="just">
              <a:buNone/>
            </a:pPr>
            <a:r>
              <a:rPr lang="tr-TR" sz="2400" b="1" dirty="0" smtClean="0">
                <a:latin typeface="Times New Roman" panose="02020603050405020304" pitchFamily="18" charset="0"/>
                <a:cs typeface="Times New Roman" panose="02020603050405020304" pitchFamily="18" charset="0"/>
              </a:rPr>
              <a:t>146. maddesinde: </a:t>
            </a:r>
          </a:p>
          <a:p>
            <a:pPr marL="0" indent="0" algn="just">
              <a:buNone/>
            </a:pPr>
            <a:r>
              <a:rPr lang="tr-TR" sz="2400" dirty="0" smtClean="0">
                <a:latin typeface="Times New Roman" panose="02020603050405020304" pitchFamily="18" charset="0"/>
                <a:cs typeface="Times New Roman" panose="02020603050405020304" pitchFamily="18" charset="0"/>
              </a:rPr>
              <a:t>Memurlara </a:t>
            </a:r>
            <a:r>
              <a:rPr lang="tr-TR" sz="2400" dirty="0">
                <a:latin typeface="Times New Roman" panose="02020603050405020304" pitchFamily="18" charset="0"/>
                <a:cs typeface="Times New Roman" panose="02020603050405020304" pitchFamily="18" charset="0"/>
              </a:rPr>
              <a:t>kanun, tüzük ve yönetmeliklerin ve amirlerin tayin ettiği görevler karşılığında </a:t>
            </a:r>
            <a:r>
              <a:rPr lang="tr-TR" sz="2400" b="1" dirty="0">
                <a:latin typeface="Times New Roman" panose="02020603050405020304" pitchFamily="18" charset="0"/>
                <a:cs typeface="Times New Roman" panose="02020603050405020304" pitchFamily="18" charset="0"/>
              </a:rPr>
              <a:t>bu Kanunla sağlanan haklar dışında ücret </a:t>
            </a:r>
            <a:r>
              <a:rPr lang="tr-TR" sz="2400" b="1" dirty="0" smtClean="0">
                <a:latin typeface="Times New Roman" panose="02020603050405020304" pitchFamily="18" charset="0"/>
                <a:cs typeface="Times New Roman" panose="02020603050405020304" pitchFamily="18" charset="0"/>
              </a:rPr>
              <a:t>ödenemez, hiçbir yarar </a:t>
            </a:r>
            <a:r>
              <a:rPr lang="tr-TR" sz="2400" b="1" dirty="0">
                <a:latin typeface="Times New Roman" panose="02020603050405020304" pitchFamily="18" charset="0"/>
                <a:cs typeface="Times New Roman" panose="02020603050405020304" pitchFamily="18" charset="0"/>
              </a:rPr>
              <a:t>sağlanamaz. </a:t>
            </a: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178. maddesinde ise;</a:t>
            </a:r>
          </a:p>
          <a:p>
            <a:pPr marL="0" indent="0" algn="just">
              <a:buNone/>
            </a:pPr>
            <a:r>
              <a:rPr lang="tr-TR" sz="2400" dirty="0">
                <a:latin typeface="Times New Roman" panose="02020603050405020304" pitchFamily="18" charset="0"/>
                <a:cs typeface="Times New Roman" panose="02020603050405020304" pitchFamily="18" charset="0"/>
              </a:rPr>
              <a:t>Kurumlar gerektiği takdirde personelini günlük çalışma saatleri dışında fazla çalışma ücreti vermeksizin </a:t>
            </a:r>
            <a:r>
              <a:rPr lang="tr-TR" sz="2400" dirty="0" smtClean="0">
                <a:latin typeface="Times New Roman" panose="02020603050405020304" pitchFamily="18" charset="0"/>
                <a:cs typeface="Times New Roman" panose="02020603050405020304" pitchFamily="18" charset="0"/>
              </a:rPr>
              <a:t>çalıştırabilirler</a:t>
            </a:r>
            <a:r>
              <a:rPr lang="tr-TR" sz="2400" dirty="0">
                <a:latin typeface="Times New Roman" panose="02020603050405020304" pitchFamily="18" charset="0"/>
                <a:cs typeface="Times New Roman" panose="02020603050405020304" pitchFamily="18" charset="0"/>
              </a:rPr>
              <a:t>. Bu durumda personele yaptırılacak fazla çalışmanın her sekiz saati için bir gün hesabı ile izin verilir. Ancak, bu suretle verilecek iznin en çok on günlük kısmı yıllık izinle birleştirilerek yılı içinde kullandırılabilir</a:t>
            </a:r>
            <a:r>
              <a:rPr lang="tr-TR" sz="2400" dirty="0" smtClean="0">
                <a:latin typeface="Times New Roman" panose="02020603050405020304" pitchFamily="18" charset="0"/>
                <a:cs typeface="Times New Roman" panose="02020603050405020304" pitchFamily="18" charset="0"/>
              </a:rPr>
              <a:t>.</a:t>
            </a:r>
          </a:p>
          <a:p>
            <a:pPr marL="0" indent="0" algn="just">
              <a:buNone/>
            </a:pPr>
            <a:r>
              <a:rPr lang="tr-TR" sz="2400" dirty="0" smtClean="0">
                <a:latin typeface="Times New Roman" panose="02020603050405020304" pitchFamily="18" charset="0"/>
                <a:cs typeface="Times New Roman" panose="02020603050405020304" pitchFamily="18" charset="0"/>
              </a:rPr>
              <a:t>hükümleri yer almaktadır.  </a:t>
            </a:r>
            <a:endParaRPr lang="tr-TR" sz="2400" dirty="0">
              <a:latin typeface="Times New Roman" panose="02020603050405020304" pitchFamily="18" charset="0"/>
              <a:cs typeface="Times New Roman" panose="02020603050405020304" pitchFamily="18" charset="0"/>
            </a:endParaRP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19</a:t>
            </a:fld>
            <a:endParaRPr lang="tr-TR" altLang="tr-TR"/>
          </a:p>
        </p:txBody>
      </p:sp>
    </p:spTree>
    <p:extLst>
      <p:ext uri="{BB962C8B-B14F-4D97-AF65-F5344CB8AC3E}">
        <p14:creationId xmlns:p14="http://schemas.microsoft.com/office/powerpoint/2010/main" xmlns="" val="750985314"/>
      </p:ext>
    </p:extLst>
  </p:cSld>
  <p:clrMapOvr>
    <a:masterClrMapping/>
  </p:clrMapOvr>
  <p:transition spd="slow">
    <p:blinds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latin typeface="Times New Roman" pitchFamily="18" charset="0"/>
                <a:cs typeface="Times New Roman" pitchFamily="18" charset="0"/>
              </a:rPr>
              <a:t>İLGİLİ  MEVZUAT</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000108"/>
            <a:ext cx="8229600" cy="5857892"/>
          </a:xfrm>
        </p:spPr>
        <p:txBody>
          <a:bodyPr/>
          <a:lstStyle/>
          <a:p>
            <a:pPr algn="ctr">
              <a:buNone/>
            </a:pPr>
            <a:endParaRPr lang="tr-TR" sz="2200" b="1" dirty="0" smtClean="0">
              <a:solidFill>
                <a:srgbClr val="FF0000"/>
              </a:solidFill>
              <a:latin typeface="Times New Roman" pitchFamily="18" charset="0"/>
              <a:cs typeface="Times New Roman" pitchFamily="18" charset="0"/>
            </a:endParaRPr>
          </a:p>
          <a:p>
            <a:pPr algn="just">
              <a:buFont typeface="Wingdings" pitchFamily="2" charset="2"/>
              <a:buChar char="ü"/>
            </a:pPr>
            <a:r>
              <a:rPr lang="tr-TR" sz="2200" b="1" dirty="0" smtClean="0">
                <a:latin typeface="Times New Roman" pitchFamily="18" charset="0"/>
                <a:cs typeface="Times New Roman" pitchFamily="18" charset="0"/>
                <a:hlinkClick r:id="rId2" action="ppaction://hlinkfile"/>
              </a:rPr>
              <a:t>Millî Eğitim Bakanlığı Yönetici ve Öğretmenlerinin Ders ve Ek Ders Saatlerine İlişkin Karar </a:t>
            </a:r>
            <a:endParaRPr lang="tr-TR" sz="2200" b="1" dirty="0" smtClean="0">
              <a:latin typeface="Times New Roman" pitchFamily="18" charset="0"/>
              <a:cs typeface="Times New Roman" pitchFamily="18" charset="0"/>
            </a:endParaRPr>
          </a:p>
          <a:p>
            <a:pPr algn="just">
              <a:buFont typeface="Wingdings" pitchFamily="2" charset="2"/>
              <a:buChar char="ü"/>
            </a:pPr>
            <a:r>
              <a:rPr lang="tr-TR" sz="2200" b="1" dirty="0" smtClean="0">
                <a:latin typeface="Times New Roman" pitchFamily="18" charset="0"/>
                <a:cs typeface="Times New Roman" pitchFamily="18" charset="0"/>
              </a:rPr>
              <a:t>Kamu Görevlilerinin Geneline ve Hizmet Kollarına Yönelik Mali ve Sosyal Haklara İlişkin 2. Dönem (2014-2015) ve 3. Dönem (2015-2016) Toplu Sözleşme </a:t>
            </a:r>
          </a:p>
          <a:p>
            <a:pPr algn="just">
              <a:buFont typeface="Wingdings" pitchFamily="2" charset="2"/>
              <a:buChar char="ü"/>
            </a:pPr>
            <a:r>
              <a:rPr lang="tr-TR" sz="2200" b="1" dirty="0" smtClean="0">
                <a:latin typeface="Times New Roman" pitchFamily="18" charset="0"/>
                <a:cs typeface="Times New Roman" pitchFamily="18" charset="0"/>
              </a:rPr>
              <a:t>Millî Eğitim Bakanlığı Öğretmen Atama ve Yer Değiştirme Yönetmeliği</a:t>
            </a:r>
          </a:p>
          <a:p>
            <a:pPr algn="just">
              <a:buFont typeface="Wingdings" pitchFamily="2" charset="2"/>
              <a:buChar char="ü"/>
            </a:pPr>
            <a:r>
              <a:rPr lang="tr-TR" sz="2200" b="1" dirty="0" smtClean="0">
                <a:latin typeface="Times New Roman" pitchFamily="18" charset="0"/>
                <a:cs typeface="Times New Roman" pitchFamily="18" charset="0"/>
              </a:rPr>
              <a:t>657 Sayılı Devlet Memurları Kanunu</a:t>
            </a:r>
          </a:p>
          <a:p>
            <a:pPr algn="just">
              <a:buFont typeface="Wingdings" pitchFamily="2" charset="2"/>
              <a:buChar char="ü"/>
            </a:pPr>
            <a:r>
              <a:rPr lang="tr-TR" sz="2200" b="1" dirty="0" smtClean="0">
                <a:latin typeface="Times New Roman" pitchFamily="18" charset="0"/>
                <a:cs typeface="Times New Roman" pitchFamily="18" charset="0"/>
              </a:rPr>
              <a:t>1076 Sayılı Yedek Subaylar ve Yedek Askeri Memurlar Kanunu ve Askerlik Hükümlülüğünü Millî Eğitim Bakanlığı Emrinde Öğretmen Olarak Yerine Getirecekler Hakkında Yönetmelik</a:t>
            </a:r>
          </a:p>
          <a:p>
            <a:pPr algn="just">
              <a:buFont typeface="Wingdings" pitchFamily="2" charset="2"/>
              <a:buChar char="ü"/>
            </a:pPr>
            <a:r>
              <a:rPr lang="tr-TR" sz="2200" b="1" dirty="0" smtClean="0">
                <a:latin typeface="Times New Roman" pitchFamily="18" charset="0"/>
                <a:cs typeface="Times New Roman" pitchFamily="18" charset="0"/>
              </a:rPr>
              <a:t>Millî Eğitim Bakanlığı Rehberlik ve Psikolojik Danışma Hizmetleri Yönetmeliği </a:t>
            </a:r>
          </a:p>
          <a:p>
            <a:pPr algn="just">
              <a:buFont typeface="Wingdings" pitchFamily="2" charset="2"/>
              <a:buChar char="ü"/>
            </a:pPr>
            <a:endParaRPr lang="tr-TR" sz="2400" dirty="0" smtClean="0">
              <a:latin typeface="Times New Roman" pitchFamily="18" charset="0"/>
              <a:cs typeface="Times New Roman" pitchFamily="18" charset="0"/>
            </a:endParaRPr>
          </a:p>
          <a:p>
            <a:pPr algn="just">
              <a:buFont typeface="Wingdings" pitchFamily="2" charset="2"/>
              <a:buChar char="ü"/>
            </a:pPr>
            <a:endParaRPr lang="tr-TR" sz="2400" dirty="0" smtClean="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2</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96752"/>
            <a:ext cx="8229600" cy="4929411"/>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13- </a:t>
            </a:r>
            <a:r>
              <a:rPr lang="tr-TR" sz="2400" b="1" dirty="0">
                <a:latin typeface="Times New Roman" panose="02020603050405020304" pitchFamily="18" charset="0"/>
                <a:cs typeface="Times New Roman" panose="02020603050405020304" pitchFamily="18" charset="0"/>
              </a:rPr>
              <a:t>Ders ücreti karşılığı görevlendirilen bir öğretmenin </a:t>
            </a:r>
            <a:r>
              <a:rPr lang="tr-TR" sz="2400" b="1" dirty="0" smtClean="0">
                <a:latin typeface="Times New Roman" panose="02020603050405020304" pitchFamily="18" charset="0"/>
                <a:cs typeface="Times New Roman" panose="02020603050405020304" pitchFamily="18" charset="0"/>
              </a:rPr>
              <a:t>saat </a:t>
            </a:r>
            <a:r>
              <a:rPr lang="tr-TR" sz="2400" b="1" dirty="0">
                <a:latin typeface="Times New Roman" panose="02020603050405020304" pitchFamily="18" charset="0"/>
                <a:cs typeface="Times New Roman" panose="02020603050405020304" pitchFamily="18" charset="0"/>
              </a:rPr>
              <a:t>18:00’den sonra veya hafta sonlarında görev yapması durumunda ücreti gece ücreti üzerinden ödenebilir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Bu </a:t>
            </a:r>
            <a:r>
              <a:rPr lang="tr-TR" sz="2400" dirty="0">
                <a:latin typeface="Times New Roman" panose="02020603050405020304" pitchFamily="18" charset="0"/>
                <a:cs typeface="Times New Roman" panose="02020603050405020304" pitchFamily="18" charset="0"/>
              </a:rPr>
              <a:t>kapsamda ek ders ücreti karşılığında ders okutmak üzere görevlendirilenlere, hafta içi saat 18.00'dan sonra, cumartesi ve pazar günleri ile yarıyıl ve yaz tatillerinde okuttukları dersler için ödenecek ek ders ücretinin, gece öğretimi için öngörülen gösterge (150) üzerinden belirlenmesi uygun olacaktır. </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20</a:t>
            </a:fld>
            <a:endParaRPr lang="tr-TR" altLang="tr-TR"/>
          </a:p>
        </p:txBody>
      </p:sp>
    </p:spTree>
    <p:extLst>
      <p:ext uri="{BB962C8B-B14F-4D97-AF65-F5344CB8AC3E}">
        <p14:creationId xmlns:p14="http://schemas.microsoft.com/office/powerpoint/2010/main" xmlns="" val="3414875169"/>
      </p:ext>
    </p:extLst>
  </p:cSld>
  <p:clrMapOvr>
    <a:masterClrMapping/>
  </p:clrMapOvr>
  <p:transition spd="slow">
    <p:blinds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24744"/>
            <a:ext cx="8229600" cy="5001419"/>
          </a:xfrm>
        </p:spPr>
        <p:txBody>
          <a:bodyPr>
            <a:normAutofit lnSpcReduction="10000"/>
          </a:bodyPr>
          <a:lstStyle/>
          <a:p>
            <a:pPr marL="0" indent="0" algn="just">
              <a:buNone/>
            </a:pPr>
            <a:r>
              <a:rPr lang="tr-TR" sz="2800" b="1" dirty="0">
                <a:latin typeface="Times New Roman" panose="02020603050405020304" pitchFamily="18" charset="0"/>
                <a:cs typeface="Times New Roman" panose="02020603050405020304" pitchFamily="18" charset="0"/>
              </a:rPr>
              <a:t>14- Ders ücreti karşılığı görevlendirilen bir </a:t>
            </a:r>
            <a:r>
              <a:rPr lang="tr-TR" sz="2800" b="1" dirty="0" smtClean="0">
                <a:latin typeface="Times New Roman" panose="02020603050405020304" pitchFamily="18" charset="0"/>
                <a:cs typeface="Times New Roman" panose="02020603050405020304" pitchFamily="18" charset="0"/>
              </a:rPr>
              <a:t>öğretmen (ücretli öğretmen)  </a:t>
            </a:r>
            <a:r>
              <a:rPr lang="tr-TR" sz="2800" b="1" dirty="0">
                <a:latin typeface="Times New Roman" panose="02020603050405020304" pitchFamily="18" charset="0"/>
                <a:cs typeface="Times New Roman" panose="02020603050405020304" pitchFamily="18" charset="0"/>
              </a:rPr>
              <a:t>azami kaç saat ücret </a:t>
            </a:r>
            <a:r>
              <a:rPr lang="tr-TR" sz="2800" b="1" dirty="0" smtClean="0">
                <a:latin typeface="Times New Roman" panose="02020603050405020304" pitchFamily="18" charset="0"/>
                <a:cs typeface="Times New Roman" panose="02020603050405020304" pitchFamily="18" charset="0"/>
              </a:rPr>
              <a:t>alabilir? </a:t>
            </a:r>
            <a:endParaRPr lang="tr-TR" sz="2800" dirty="0">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Yukarıda </a:t>
            </a:r>
            <a:r>
              <a:rPr lang="tr-TR" sz="2800" dirty="0">
                <a:latin typeface="Times New Roman" panose="02020603050405020304" pitchFamily="18" charset="0"/>
                <a:cs typeface="Times New Roman" panose="02020603050405020304" pitchFamily="18" charset="0"/>
              </a:rPr>
              <a:t>da belirtildiği gibi, ek ders ücreti karşılığında ders okutmak üzere görevlendirilenlere, bu kapsamda haftada en fazla 30 saat ders görevi verilmesi mümkün olabilecektir.</a:t>
            </a:r>
          </a:p>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MADDE </a:t>
            </a:r>
            <a:r>
              <a:rPr lang="tr-TR" sz="2400" b="1" dirty="0">
                <a:latin typeface="Times New Roman" panose="02020603050405020304" pitchFamily="18" charset="0"/>
                <a:cs typeface="Times New Roman" panose="02020603050405020304" pitchFamily="18" charset="0"/>
              </a:rPr>
              <a:t>9-</a:t>
            </a:r>
            <a:r>
              <a:rPr lang="tr-TR" sz="2400" dirty="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a:t>
            </a:r>
            <a:r>
              <a:rPr lang="tr-TR" sz="2800" dirty="0" smtClean="0">
                <a:latin typeface="Times New Roman" panose="02020603050405020304" pitchFamily="18" charset="0"/>
                <a:cs typeface="Times New Roman" panose="02020603050405020304" pitchFamily="18" charset="0"/>
              </a:rPr>
              <a:t>1)/a)-2</a:t>
            </a:r>
            <a:r>
              <a:rPr lang="tr-TR" sz="2800" dirty="0">
                <a:latin typeface="Times New Roman" panose="02020603050405020304" pitchFamily="18" charset="0"/>
                <a:cs typeface="Times New Roman" panose="02020603050405020304" pitchFamily="18" charset="0"/>
              </a:rPr>
              <a:t>) Resmî görevi bulunmayanlar ile emeklilere, okul öncesi, ilköğretim, orta öğretim, özel eğitim ve yaygın eğitim kurumlarında haftada 30 saate,</a:t>
            </a:r>
          </a:p>
          <a:p>
            <a:pPr marL="0" indent="0" algn="just">
              <a:buNone/>
            </a:pPr>
            <a:r>
              <a:rPr lang="tr-TR" sz="2800" dirty="0">
                <a:latin typeface="Times New Roman" panose="02020603050405020304" pitchFamily="18" charset="0"/>
                <a:cs typeface="Times New Roman" panose="02020603050405020304" pitchFamily="18" charset="0"/>
              </a:rPr>
              <a:t>kadar ek ders görevi verilebilir.</a:t>
            </a:r>
          </a:p>
          <a:p>
            <a:pPr marL="0" indent="0" algn="just">
              <a:buNone/>
            </a:pPr>
            <a:endParaRPr lang="tr-TR" sz="2800" dirty="0">
              <a:latin typeface="Times New Roman" panose="02020603050405020304" pitchFamily="18" charset="0"/>
              <a:cs typeface="Times New Roman" panose="02020603050405020304" pitchFamily="18" charset="0"/>
            </a:endParaRPr>
          </a:p>
          <a:p>
            <a:pPr marL="0" indent="0" algn="just">
              <a:buNone/>
            </a:pPr>
            <a:endParaRPr lang="tr-TR" sz="2800" dirty="0" smtClean="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21</a:t>
            </a:fld>
            <a:endParaRPr lang="tr-TR" altLang="tr-TR"/>
          </a:p>
        </p:txBody>
      </p:sp>
    </p:spTree>
    <p:extLst>
      <p:ext uri="{BB962C8B-B14F-4D97-AF65-F5344CB8AC3E}">
        <p14:creationId xmlns:p14="http://schemas.microsoft.com/office/powerpoint/2010/main" xmlns="" val="4175584583"/>
      </p:ext>
    </p:extLst>
  </p:cSld>
  <p:clrMapOvr>
    <a:masterClrMapping/>
  </p:clrMapOvr>
  <p:transition spd="slow">
    <p:blinds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24744"/>
            <a:ext cx="8229600" cy="5001419"/>
          </a:xfrm>
        </p:spPr>
        <p:txBody>
          <a:bodyPr/>
          <a:lstStyle/>
          <a:p>
            <a:pPr marL="0" indent="0" algn="just">
              <a:buNone/>
            </a:pPr>
            <a:endParaRPr lang="tr-TR" sz="2000" b="1" dirty="0" smtClean="0">
              <a:latin typeface="Times New Roman" panose="02020603050405020304" pitchFamily="18" charset="0"/>
              <a:cs typeface="Times New Roman" panose="02020603050405020304" pitchFamily="18" charset="0"/>
            </a:endParaRPr>
          </a:p>
          <a:p>
            <a:pPr marL="0" indent="0" algn="just">
              <a:buNone/>
            </a:pPr>
            <a:r>
              <a:rPr lang="tr-TR" b="1" dirty="0" smtClean="0">
                <a:latin typeface="Times New Roman" panose="02020603050405020304" pitchFamily="18" charset="0"/>
                <a:cs typeface="Times New Roman" panose="02020603050405020304" pitchFamily="18" charset="0"/>
              </a:rPr>
              <a:t>15. Sınıf öğretmenlerine </a:t>
            </a:r>
            <a:r>
              <a:rPr lang="tr-TR" b="1" dirty="0">
                <a:latin typeface="Times New Roman" panose="02020603050405020304" pitchFamily="18" charset="0"/>
                <a:cs typeface="Times New Roman" panose="02020603050405020304" pitchFamily="18" charset="0"/>
              </a:rPr>
              <a:t>Destekleme ve Yetiştirme </a:t>
            </a:r>
            <a:r>
              <a:rPr lang="tr-TR" b="1" dirty="0" smtClean="0">
                <a:latin typeface="Times New Roman" panose="02020603050405020304" pitchFamily="18" charset="0"/>
                <a:cs typeface="Times New Roman" panose="02020603050405020304" pitchFamily="18" charset="0"/>
              </a:rPr>
              <a:t>Kurslarında ders görevi verilir mi?</a:t>
            </a:r>
          </a:p>
          <a:p>
            <a:pPr marL="0" indent="0" algn="just">
              <a:buNone/>
            </a:pPr>
            <a:r>
              <a:rPr lang="tr-TR" dirty="0" smtClean="0">
                <a:latin typeface="Times New Roman" panose="02020603050405020304" pitchFamily="18" charset="0"/>
                <a:cs typeface="Times New Roman" panose="02020603050405020304" pitchFamily="18" charset="0"/>
              </a:rPr>
              <a:t>İhtiyaç olması halinde Destekleme </a:t>
            </a:r>
            <a:r>
              <a:rPr lang="tr-TR" dirty="0">
                <a:latin typeface="Times New Roman" panose="02020603050405020304" pitchFamily="18" charset="0"/>
                <a:cs typeface="Times New Roman" panose="02020603050405020304" pitchFamily="18" charset="0"/>
              </a:rPr>
              <a:t>ve Yetiştirme </a:t>
            </a:r>
            <a:r>
              <a:rPr lang="tr-TR" dirty="0" smtClean="0">
                <a:latin typeface="Times New Roman" panose="02020603050405020304" pitchFamily="18" charset="0"/>
                <a:cs typeface="Times New Roman" panose="02020603050405020304" pitchFamily="18" charset="0"/>
              </a:rPr>
              <a:t>Kurslarında sınıf öğretmenlerine Kararın 8. maddesi kapsamında haftada 10 saate kadar ders görevi verilebilir.</a:t>
            </a: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22</a:t>
            </a:fld>
            <a:endParaRPr lang="tr-TR" altLang="tr-TR"/>
          </a:p>
        </p:txBody>
      </p:sp>
    </p:spTree>
    <p:extLst>
      <p:ext uri="{BB962C8B-B14F-4D97-AF65-F5344CB8AC3E}">
        <p14:creationId xmlns:p14="http://schemas.microsoft.com/office/powerpoint/2010/main" xmlns="" val="2459863312"/>
      </p:ext>
    </p:extLst>
  </p:cSld>
  <p:clrMapOvr>
    <a:masterClrMapping/>
  </p:clrMapOvr>
  <p:transition spd="slow">
    <p:blinds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052736"/>
            <a:ext cx="8229600" cy="5073427"/>
          </a:xfrm>
        </p:spPr>
        <p:txBody>
          <a:bodyPr/>
          <a:lstStyle/>
          <a:p>
            <a:pPr marL="0" indent="0" algn="just">
              <a:buNone/>
            </a:pPr>
            <a:r>
              <a:rPr lang="tr-TR" b="1" dirty="0" smtClean="0">
                <a:latin typeface="Times New Roman" panose="02020603050405020304" pitchFamily="18" charset="0"/>
                <a:cs typeface="Times New Roman" panose="02020603050405020304" pitchFamily="18" charset="0"/>
              </a:rPr>
              <a:t>16.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önetici </a:t>
            </a:r>
            <a:r>
              <a:rPr lang="tr-TR" b="1" dirty="0">
                <a:latin typeface="Times New Roman" panose="02020603050405020304" pitchFamily="18" charset="0"/>
                <a:cs typeface="Times New Roman" panose="02020603050405020304" pitchFamily="18" charset="0"/>
              </a:rPr>
              <a:t>ve öğretmenler dışındaki resmî </a:t>
            </a:r>
            <a:r>
              <a:rPr lang="tr-TR" b="1" dirty="0" smtClean="0">
                <a:latin typeface="Times New Roman" panose="02020603050405020304" pitchFamily="18" charset="0"/>
                <a:cs typeface="Times New Roman" panose="02020603050405020304" pitchFamily="18" charset="0"/>
              </a:rPr>
              <a:t>görevlilere </a:t>
            </a:r>
            <a:r>
              <a:rPr lang="tr-TR" b="1" dirty="0">
                <a:latin typeface="Times New Roman" panose="02020603050405020304" pitchFamily="18" charset="0"/>
                <a:cs typeface="Times New Roman" panose="02020603050405020304" pitchFamily="18" charset="0"/>
              </a:rPr>
              <a:t>Destekleme ve Yetiştirme </a:t>
            </a:r>
            <a:r>
              <a:rPr lang="tr-TR" b="1" dirty="0" smtClean="0">
                <a:latin typeface="Times New Roman" panose="02020603050405020304" pitchFamily="18" charset="0"/>
                <a:cs typeface="Times New Roman" panose="02020603050405020304" pitchFamily="18" charset="0"/>
              </a:rPr>
              <a:t>Kurslarında kaç saate kadar </a:t>
            </a:r>
            <a:r>
              <a:rPr lang="tr-TR" b="1" dirty="0">
                <a:latin typeface="Times New Roman" panose="02020603050405020304" pitchFamily="18" charset="0"/>
                <a:cs typeface="Times New Roman" panose="02020603050405020304" pitchFamily="18" charset="0"/>
              </a:rPr>
              <a:t>ders görevi </a:t>
            </a:r>
            <a:r>
              <a:rPr lang="tr-TR" b="1" dirty="0" smtClean="0">
                <a:latin typeface="Times New Roman" panose="02020603050405020304" pitchFamily="18" charset="0"/>
                <a:cs typeface="Times New Roman" panose="02020603050405020304" pitchFamily="18" charset="0"/>
              </a:rPr>
              <a:t>verilir?  </a:t>
            </a:r>
          </a:p>
          <a:p>
            <a:pPr marL="0" indent="0" algn="just">
              <a:buNone/>
            </a:pPr>
            <a:r>
              <a:rPr lang="tr-TR" dirty="0">
                <a:latin typeface="Times New Roman" panose="02020603050405020304" pitchFamily="18" charset="0"/>
                <a:cs typeface="Times New Roman" panose="02020603050405020304" pitchFamily="18" charset="0"/>
              </a:rPr>
              <a:t>Destekleme ve Yetiştirme </a:t>
            </a:r>
            <a:r>
              <a:rPr lang="tr-TR" dirty="0" smtClean="0">
                <a:latin typeface="Times New Roman" panose="02020603050405020304" pitchFamily="18" charset="0"/>
                <a:cs typeface="Times New Roman" panose="02020603050405020304" pitchFamily="18" charset="0"/>
              </a:rPr>
              <a:t>Kurslarında yönetici </a:t>
            </a:r>
            <a:r>
              <a:rPr lang="tr-TR" dirty="0">
                <a:latin typeface="Times New Roman" panose="02020603050405020304" pitchFamily="18" charset="0"/>
                <a:cs typeface="Times New Roman" panose="02020603050405020304" pitchFamily="18" charset="0"/>
              </a:rPr>
              <a:t>ve öğretmenler dışındaki resmî görevlilere </a:t>
            </a:r>
            <a:r>
              <a:rPr lang="tr-TR" dirty="0" smtClean="0">
                <a:latin typeface="Times New Roman" panose="02020603050405020304" pitchFamily="18" charset="0"/>
                <a:cs typeface="Times New Roman" panose="02020603050405020304" pitchFamily="18" charset="0"/>
              </a:rPr>
              <a:t>Kararın 9. maddesi kapsamında haftada 8 saate kadar görev verilir. </a:t>
            </a: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23</a:t>
            </a:fld>
            <a:endParaRPr lang="tr-TR" altLang="tr-TR"/>
          </a:p>
        </p:txBody>
      </p:sp>
    </p:spTree>
    <p:extLst>
      <p:ext uri="{BB962C8B-B14F-4D97-AF65-F5344CB8AC3E}">
        <p14:creationId xmlns:p14="http://schemas.microsoft.com/office/powerpoint/2010/main" xmlns="" val="3166162770"/>
      </p:ext>
    </p:extLst>
  </p:cSld>
  <p:clrMapOvr>
    <a:masterClrMapping/>
  </p:clrMapOvr>
  <p:transition spd="slow">
    <p:blinds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052736"/>
            <a:ext cx="8229600" cy="5073427"/>
          </a:xfrm>
        </p:spPr>
        <p:txBody>
          <a:bodyPr/>
          <a:lstStyle/>
          <a:p>
            <a:pPr marL="0" indent="0" algn="just">
              <a:buNone/>
            </a:pPr>
            <a:r>
              <a:rPr lang="tr-TR" sz="2400" b="1" dirty="0" smtClean="0">
                <a:latin typeface="Times New Roman" panose="02020603050405020304" pitchFamily="18" charset="0"/>
                <a:cs typeface="Times New Roman" panose="02020603050405020304" pitchFamily="18" charset="0"/>
              </a:rPr>
              <a:t>17. Destekleme ve Yetiştirme Kurslarında ders </a:t>
            </a:r>
            <a:r>
              <a:rPr lang="tr-TR" sz="2400" b="1" dirty="0">
                <a:latin typeface="Times New Roman" panose="02020603050405020304" pitchFamily="18" charset="0"/>
                <a:cs typeface="Times New Roman" panose="02020603050405020304" pitchFamily="18" charset="0"/>
              </a:rPr>
              <a:t>ücreti karşılığı </a:t>
            </a:r>
            <a:r>
              <a:rPr lang="tr-TR" sz="2400" b="1" dirty="0" smtClean="0">
                <a:latin typeface="Times New Roman" panose="02020603050405020304" pitchFamily="18" charset="0"/>
                <a:cs typeface="Times New Roman" panose="02020603050405020304" pitchFamily="18" charset="0"/>
              </a:rPr>
              <a:t>görevlendirilen öğretmenler </a:t>
            </a:r>
            <a:r>
              <a:rPr lang="tr-TR" sz="2400" b="1" dirty="0">
                <a:latin typeface="Times New Roman" panose="02020603050405020304" pitchFamily="18" charset="0"/>
                <a:cs typeface="Times New Roman" panose="02020603050405020304" pitchFamily="18" charset="0"/>
              </a:rPr>
              <a:t>(ücretli </a:t>
            </a:r>
            <a:r>
              <a:rPr lang="tr-TR" sz="2400" b="1" dirty="0" smtClean="0">
                <a:latin typeface="Times New Roman" panose="02020603050405020304" pitchFamily="18" charset="0"/>
                <a:cs typeface="Times New Roman" panose="02020603050405020304" pitchFamily="18" charset="0"/>
              </a:rPr>
              <a:t>öğretmen), emekli öğretmenler ile yönetici </a:t>
            </a:r>
            <a:r>
              <a:rPr lang="tr-TR" sz="2400" b="1" dirty="0">
                <a:latin typeface="Times New Roman" panose="02020603050405020304" pitchFamily="18" charset="0"/>
                <a:cs typeface="Times New Roman" panose="02020603050405020304" pitchFamily="18" charset="0"/>
              </a:rPr>
              <a:t>ve öğretmenler dışındaki resmî görevlilere </a:t>
            </a:r>
            <a:r>
              <a:rPr lang="tr-TR" sz="2400" b="1" dirty="0" smtClean="0">
                <a:latin typeface="Times New Roman" panose="02020603050405020304" pitchFamily="18" charset="0"/>
                <a:cs typeface="Times New Roman" panose="02020603050405020304" pitchFamily="18" charset="0"/>
              </a:rPr>
              <a:t>ücretleri %100 fazlasıyla ödenir mi? </a:t>
            </a:r>
          </a:p>
          <a:p>
            <a:pPr marL="0" indent="0" algn="just">
              <a:buNone/>
            </a:pPr>
            <a:r>
              <a:rPr lang="tr-TR" sz="2400" dirty="0" smtClean="0">
                <a:latin typeface="Times New Roman" panose="02020603050405020304" pitchFamily="18" charset="0"/>
                <a:cs typeface="Times New Roman" panose="02020603050405020304" pitchFamily="18" charset="0"/>
              </a:rPr>
              <a:t>Ders </a:t>
            </a:r>
            <a:r>
              <a:rPr lang="tr-TR" sz="2400" dirty="0">
                <a:latin typeface="Times New Roman" panose="02020603050405020304" pitchFamily="18" charset="0"/>
                <a:cs typeface="Times New Roman" panose="02020603050405020304" pitchFamily="18" charset="0"/>
              </a:rPr>
              <a:t>ücreti karşılığı görevlendirilen öğretmenler (ücretli </a:t>
            </a:r>
            <a:r>
              <a:rPr lang="tr-TR" sz="2400" dirty="0" smtClean="0">
                <a:latin typeface="Times New Roman" panose="02020603050405020304" pitchFamily="18" charset="0"/>
                <a:cs typeface="Times New Roman" panose="02020603050405020304" pitchFamily="18" charset="0"/>
              </a:rPr>
              <a:t>öğretmen), emekli öğretmenler ile </a:t>
            </a:r>
            <a:r>
              <a:rPr lang="tr-TR" sz="2400" dirty="0">
                <a:latin typeface="Times New Roman" panose="02020603050405020304" pitchFamily="18" charset="0"/>
                <a:cs typeface="Times New Roman" panose="02020603050405020304" pitchFamily="18" charset="0"/>
              </a:rPr>
              <a:t>yönetici ve öğretmenler dışındaki resmî görevlilere</a:t>
            </a:r>
            <a:r>
              <a:rPr lang="tr-TR" sz="2400" dirty="0" smtClean="0">
                <a:latin typeface="Times New Roman" panose="02020603050405020304" pitchFamily="18" charset="0"/>
                <a:cs typeface="Times New Roman" panose="02020603050405020304" pitchFamily="18" charset="0"/>
              </a:rPr>
              <a:t>  ders ücretleri </a:t>
            </a:r>
            <a:r>
              <a:rPr lang="tr-TR" sz="2400" dirty="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100 artırımlı ödenemez.</a:t>
            </a:r>
          </a:p>
          <a:p>
            <a:pPr marL="0" indent="0" algn="just">
              <a:buNone/>
            </a:pPr>
            <a:r>
              <a:rPr lang="tr-TR" sz="2000" b="1" dirty="0" smtClean="0">
                <a:latin typeface="Times New Roman" panose="02020603050405020304" pitchFamily="18" charset="0"/>
                <a:cs typeface="Times New Roman" panose="02020603050405020304" pitchFamily="18" charset="0"/>
              </a:rPr>
              <a:t>Madde </a:t>
            </a:r>
            <a:r>
              <a:rPr lang="tr-TR" sz="2000" b="1" dirty="0">
                <a:latin typeface="Times New Roman" panose="02020603050405020304" pitchFamily="18" charset="0"/>
                <a:cs typeface="Times New Roman" panose="02020603050405020304" pitchFamily="18" charset="0"/>
              </a:rPr>
              <a:t>176 </a:t>
            </a:r>
            <a:r>
              <a:rPr lang="tr-TR" sz="2000" b="1" dirty="0" smtClean="0">
                <a:latin typeface="Times New Roman" panose="02020603050405020304" pitchFamily="18" charset="0"/>
                <a:cs typeface="Times New Roman" panose="02020603050405020304" pitchFamily="18" charset="0"/>
              </a:rPr>
              <a:t>–</a:t>
            </a:r>
            <a:r>
              <a:rPr lang="tr-TR" sz="2000" dirty="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(2) </a:t>
            </a:r>
            <a:r>
              <a:rPr lang="tr-TR" sz="2000" dirty="0">
                <a:latin typeface="Times New Roman" panose="02020603050405020304" pitchFamily="18" charset="0"/>
                <a:cs typeface="Times New Roman" panose="02020603050405020304" pitchFamily="18" charset="0"/>
              </a:rPr>
              <a:t>Bu ücretler, özel eğitime muhtaç öğrencilerin eğitim ve öğretim gördüğü kurumlarda görevli öğretmen ve yöneticiler ile bu öğrencilere yönelik olarak açılan özel sınıf öğretmenlerine ve cezaevlerinde görevli öğretmenlere %25, Millî Eğitim Bakanlığı Örgün ve Yaygın Eğitimi Destekleme ve Yetiştirme Kursları Yönergesi kapsamında görev alan </a:t>
            </a:r>
            <a:r>
              <a:rPr lang="tr-TR" sz="2000" b="1" dirty="0">
                <a:latin typeface="Times New Roman" panose="02020603050405020304" pitchFamily="18" charset="0"/>
                <a:cs typeface="Times New Roman" panose="02020603050405020304" pitchFamily="18" charset="0"/>
              </a:rPr>
              <a:t>yönetici ve öğretmenler</a:t>
            </a:r>
            <a:r>
              <a:rPr lang="tr-TR" sz="2000" dirty="0">
                <a:latin typeface="Times New Roman" panose="02020603050405020304" pitchFamily="18" charset="0"/>
                <a:cs typeface="Times New Roman" panose="02020603050405020304" pitchFamily="18" charset="0"/>
              </a:rPr>
              <a:t>e %100 fazlasıyla ödenir.</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24</a:t>
            </a:fld>
            <a:endParaRPr lang="tr-TR" altLang="tr-TR"/>
          </a:p>
        </p:txBody>
      </p:sp>
    </p:spTree>
    <p:extLst>
      <p:ext uri="{BB962C8B-B14F-4D97-AF65-F5344CB8AC3E}">
        <p14:creationId xmlns:p14="http://schemas.microsoft.com/office/powerpoint/2010/main" xmlns="" val="1833873871"/>
      </p:ext>
    </p:extLst>
  </p:cSld>
  <p:clrMapOvr>
    <a:masterClrMapping/>
  </p:clrMapOvr>
  <p:transition spd="slow">
    <p:blinds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t>Kurslarda </a:t>
            </a:r>
            <a:r>
              <a:rPr lang="tr-TR" sz="2800" dirty="0"/>
              <a:t>ödenecek ek ders </a:t>
            </a:r>
            <a:r>
              <a:rPr lang="tr-TR" sz="2800" dirty="0" smtClean="0"/>
              <a:t>ücretleri</a:t>
            </a:r>
            <a:endParaRPr lang="tr-TR" sz="2800" dirty="0"/>
          </a:p>
        </p:txBody>
      </p:sp>
      <p:sp>
        <p:nvSpPr>
          <p:cNvPr id="3" name="İçerik Yer Tutucusu 2"/>
          <p:cNvSpPr>
            <a:spLocks noGrp="1"/>
          </p:cNvSpPr>
          <p:nvPr>
            <p:ph idx="1"/>
          </p:nvPr>
        </p:nvSpPr>
        <p:spPr>
          <a:xfrm>
            <a:off x="457200" y="908050"/>
            <a:ext cx="8229600" cy="5218113"/>
          </a:xfrm>
        </p:spPr>
        <p:txBody>
          <a:bodyPr/>
          <a:lstStyle/>
          <a:p>
            <a:pPr marL="0" indent="0" algn="just">
              <a:buNone/>
            </a:pPr>
            <a:r>
              <a:rPr lang="tr-TR" sz="2400" b="1" dirty="0" smtClean="0">
                <a:latin typeface="Times New Roman" panose="02020603050405020304" pitchFamily="18" charset="0"/>
                <a:cs typeface="Times New Roman" panose="02020603050405020304" pitchFamily="18" charset="0"/>
              </a:rPr>
              <a:t>18- </a:t>
            </a:r>
            <a:r>
              <a:rPr lang="tr-TR" sz="2400" b="1" dirty="0">
                <a:latin typeface="Times New Roman" panose="02020603050405020304" pitchFamily="18" charset="0"/>
                <a:cs typeface="Times New Roman" panose="02020603050405020304" pitchFamily="18" charset="0"/>
              </a:rPr>
              <a:t>Yöneticiler 6 saat aylık karşılığı ders görevinin dışındaki isteğe bağlı ek ders görevini (ikinci 6 saati) destekleme ve yetiştirme kurslarından alabilir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Yöneticilerin, aylık karşılığı 6 saatlik ders görevini doldurmuş olmaları şartıyla bu kapsamda isteğe bağlı olarak 6 saate kadar ders görevi alabilmeleri mümkün bulunmaktadır. Yukarıda da değinildiği gibi, bu durumda haftada toplam 12 saat ders okutan yöneticinin okuttuğu bu derslerin 6 saatinin aylık karşılığı, geri kalan 6 saatinin ise ek ders ücreti karşılığı değerlendirilmesi gerekmektedir. Ancak, bu derslerden cumartesi ve pazar günleri okuttukları kısmının ise, aylık karşılığı ders görevini doldurup doldurmadıklarına bakılmaksızın ek ders ücreti karşılığında değerlendirilmesi gerekmektedir.</a:t>
            </a:r>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25</a:t>
            </a:fld>
            <a:endParaRPr lang="tr-TR" altLang="tr-TR"/>
          </a:p>
        </p:txBody>
      </p:sp>
    </p:spTree>
    <p:extLst>
      <p:ext uri="{BB962C8B-B14F-4D97-AF65-F5344CB8AC3E}">
        <p14:creationId xmlns:p14="http://schemas.microsoft.com/office/powerpoint/2010/main" xmlns="" val="3853137674"/>
      </p:ext>
    </p:extLst>
  </p:cSld>
  <p:clrMapOvr>
    <a:masterClrMapping/>
  </p:clrMapOvr>
  <p:transition spd="slow">
    <p:blinds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980728"/>
            <a:ext cx="8229600" cy="5145435"/>
          </a:xfrm>
        </p:spPr>
        <p:txBody>
          <a:bodyPr>
            <a:normAutofit lnSpcReduction="10000"/>
          </a:bodyPr>
          <a:lstStyle/>
          <a:p>
            <a:pPr marL="0" indent="0" algn="just">
              <a:buNone/>
            </a:pPr>
            <a:r>
              <a:rPr lang="tr-TR" sz="2200" b="1" dirty="0" smtClean="0">
                <a:latin typeface="Times New Roman" panose="02020603050405020304" pitchFamily="18" charset="0"/>
                <a:cs typeface="Times New Roman" panose="02020603050405020304" pitchFamily="18" charset="0"/>
              </a:rPr>
              <a:t>19. </a:t>
            </a:r>
            <a:r>
              <a:rPr lang="tr-TR" sz="2200" b="1" dirty="0">
                <a:latin typeface="Times New Roman" panose="02020603050405020304" pitchFamily="18" charset="0"/>
                <a:cs typeface="Times New Roman" panose="02020603050405020304" pitchFamily="18" charset="0"/>
              </a:rPr>
              <a:t>Destekleme ve Yetiştirme </a:t>
            </a:r>
            <a:r>
              <a:rPr lang="tr-TR" sz="2200" b="1" dirty="0" smtClean="0">
                <a:latin typeface="Times New Roman" panose="02020603050405020304" pitchFamily="18" charset="0"/>
                <a:cs typeface="Times New Roman" panose="02020603050405020304" pitchFamily="18" charset="0"/>
              </a:rPr>
              <a:t>Kurslarında ders ücretleri gündüz/gece ücreti şeklinde ödenir mi? </a:t>
            </a:r>
          </a:p>
          <a:p>
            <a:pPr marL="0" indent="0" algn="just">
              <a:buNone/>
            </a:pPr>
            <a:r>
              <a:rPr lang="tr-TR" sz="2200" dirty="0" smtClean="0">
                <a:latin typeface="Times New Roman" panose="02020603050405020304" pitchFamily="18" charset="0"/>
                <a:cs typeface="Times New Roman" panose="02020603050405020304" pitchFamily="18" charset="0"/>
              </a:rPr>
              <a:t>Kararın Tanımlar başlıklı 4. maddesinin 1. fıkrası (g) bendinde: </a:t>
            </a:r>
            <a:r>
              <a:rPr lang="tr-TR" sz="2200" b="1" dirty="0" smtClean="0">
                <a:latin typeface="Times New Roman" panose="02020603050405020304" pitchFamily="18" charset="0"/>
                <a:cs typeface="Times New Roman" panose="02020603050405020304" pitchFamily="18" charset="0"/>
              </a:rPr>
              <a:t>Gündüz </a:t>
            </a:r>
            <a:r>
              <a:rPr lang="tr-TR" sz="2200" b="1" dirty="0">
                <a:latin typeface="Times New Roman" panose="02020603050405020304" pitchFamily="18" charset="0"/>
                <a:cs typeface="Times New Roman" panose="02020603050405020304" pitchFamily="18" charset="0"/>
              </a:rPr>
              <a:t>öğretimi dışında kalan öğretim: </a:t>
            </a:r>
            <a:r>
              <a:rPr lang="tr-TR" sz="2200" dirty="0">
                <a:latin typeface="Times New Roman" panose="02020603050405020304" pitchFamily="18" charset="0"/>
                <a:cs typeface="Times New Roman" panose="02020603050405020304" pitchFamily="18" charset="0"/>
              </a:rPr>
              <a:t>Örgün ve yaygın eğitim kurumlarında yarıyıl ve yaz tatilleri ile cumartesi ve pazar günleri yapılan yüz yüze eğitim ile diğer günlerde saat 18.00'den sonra başlayan yüz yüze </a:t>
            </a:r>
            <a:r>
              <a:rPr lang="tr-TR" sz="2200" dirty="0" smtClean="0">
                <a:latin typeface="Times New Roman" panose="02020603050405020304" pitchFamily="18" charset="0"/>
                <a:cs typeface="Times New Roman" panose="02020603050405020304" pitchFamily="18" charset="0"/>
              </a:rPr>
              <a:t>eğitim olarak tanımlanmaktadır.</a:t>
            </a:r>
          </a:p>
          <a:p>
            <a:pPr marL="0" indent="0" algn="just">
              <a:buNone/>
            </a:pPr>
            <a:r>
              <a:rPr lang="tr-TR" sz="2200" dirty="0" smtClean="0">
                <a:latin typeface="Times New Roman" panose="02020603050405020304" pitchFamily="18" charset="0"/>
                <a:cs typeface="Times New Roman" panose="02020603050405020304" pitchFamily="18" charset="0"/>
              </a:rPr>
              <a:t>Bu kapsamda hafta içi saat 18.00’den sonra, </a:t>
            </a:r>
            <a:r>
              <a:rPr lang="tr-TR" sz="2200" dirty="0">
                <a:latin typeface="Times New Roman" panose="02020603050405020304" pitchFamily="18" charset="0"/>
                <a:cs typeface="Times New Roman" panose="02020603050405020304" pitchFamily="18" charset="0"/>
              </a:rPr>
              <a:t>cumartesi ve pazar günleri </a:t>
            </a:r>
            <a:r>
              <a:rPr lang="tr-TR" sz="2200" dirty="0" smtClean="0">
                <a:latin typeface="Times New Roman" panose="02020603050405020304" pitchFamily="18" charset="0"/>
                <a:cs typeface="Times New Roman" panose="02020603050405020304" pitchFamily="18" charset="0"/>
              </a:rPr>
              <a:t>ile </a:t>
            </a:r>
            <a:r>
              <a:rPr lang="tr-TR" sz="2200" dirty="0">
                <a:latin typeface="Times New Roman" panose="02020603050405020304" pitchFamily="18" charset="0"/>
                <a:cs typeface="Times New Roman" panose="02020603050405020304" pitchFamily="18" charset="0"/>
              </a:rPr>
              <a:t>yarıyıl ve yaz </a:t>
            </a:r>
            <a:r>
              <a:rPr lang="tr-TR" sz="2200" dirty="0" smtClean="0">
                <a:latin typeface="Times New Roman" panose="02020603050405020304" pitchFamily="18" charset="0"/>
                <a:cs typeface="Times New Roman" panose="02020603050405020304" pitchFamily="18" charset="0"/>
              </a:rPr>
              <a:t>tatillerinde yapılan </a:t>
            </a:r>
            <a:r>
              <a:rPr lang="tr-TR" sz="2200" dirty="0">
                <a:latin typeface="Times New Roman" panose="02020603050405020304" pitchFamily="18" charset="0"/>
                <a:cs typeface="Times New Roman" panose="02020603050405020304" pitchFamily="18" charset="0"/>
              </a:rPr>
              <a:t>yüz yüze </a:t>
            </a:r>
            <a:r>
              <a:rPr lang="tr-TR" sz="2200" dirty="0" smtClean="0">
                <a:latin typeface="Times New Roman" panose="02020603050405020304" pitchFamily="18" charset="0"/>
                <a:cs typeface="Times New Roman" panose="02020603050405020304" pitchFamily="18" charset="0"/>
              </a:rPr>
              <a:t>eğitimlerde ders ücretleri gece ücreti üzerinden (150 gösterge) ödenir. </a:t>
            </a:r>
          </a:p>
          <a:p>
            <a:pPr marL="0" indent="0" algn="just">
              <a:buNone/>
            </a:pPr>
            <a:r>
              <a:rPr lang="tr-TR" sz="2400" b="1"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Madde </a:t>
            </a:r>
            <a:r>
              <a:rPr lang="tr-TR" sz="2000" b="1" dirty="0">
                <a:latin typeface="Times New Roman" panose="02020603050405020304" pitchFamily="18" charset="0"/>
                <a:cs typeface="Times New Roman" panose="02020603050405020304" pitchFamily="18" charset="0"/>
              </a:rPr>
              <a:t>176 </a:t>
            </a:r>
            <a:r>
              <a:rPr lang="tr-TR" sz="2000" b="1" dirty="0" smtClean="0">
                <a:latin typeface="Times New Roman" panose="02020603050405020304" pitchFamily="18" charset="0"/>
                <a:cs typeface="Times New Roman" panose="02020603050405020304" pitchFamily="18" charset="0"/>
              </a:rPr>
              <a:t>– (1) </a:t>
            </a:r>
            <a:r>
              <a:rPr lang="tr-TR" sz="2000" dirty="0" smtClean="0">
                <a:latin typeface="Times New Roman" panose="02020603050405020304" pitchFamily="18" charset="0"/>
                <a:cs typeface="Times New Roman" panose="02020603050405020304" pitchFamily="18" charset="0"/>
              </a:rPr>
              <a:t>Bu </a:t>
            </a:r>
            <a:r>
              <a:rPr lang="tr-TR" sz="2000" dirty="0">
                <a:latin typeface="Times New Roman" panose="02020603050405020304" pitchFamily="18" charset="0"/>
                <a:cs typeface="Times New Roman" panose="02020603050405020304" pitchFamily="18" charset="0"/>
              </a:rPr>
              <a:t>Kanunun 89 uncu maddesine göre kendilerine ders görevi verilenlere, ders saati başına gündüz öğretimi için 140, örgün ve yaygın eğitim kurumlarında yarıyıl ve yaz tatillerinde, cumartesi ve pazar günleri ile saat 18.00'den sonra başlayan öğretim faaliyetleri için 150 gösterge rakamının bu Kanuna göre belirlenen aylık katsayısı ile çarpımından oluşan miktar üzerinden ek ders ücreti ödenir.</a:t>
            </a:r>
          </a:p>
          <a:p>
            <a:pPr marL="0" indent="0" algn="just">
              <a:buNone/>
            </a:pPr>
            <a:endParaRPr lang="tr-TR" sz="2000" dirty="0">
              <a:latin typeface="Times New Roman" panose="02020603050405020304" pitchFamily="18" charset="0"/>
              <a:cs typeface="Times New Roman" panose="02020603050405020304" pitchFamily="18" charset="0"/>
            </a:endParaRPr>
          </a:p>
          <a:p>
            <a:pPr marL="0" indent="0" algn="just">
              <a:buNone/>
            </a:pPr>
            <a:endParaRPr lang="tr-TR" sz="2000" b="1"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26</a:t>
            </a:fld>
            <a:endParaRPr lang="tr-TR" altLang="tr-TR"/>
          </a:p>
        </p:txBody>
      </p:sp>
    </p:spTree>
    <p:extLst>
      <p:ext uri="{BB962C8B-B14F-4D97-AF65-F5344CB8AC3E}">
        <p14:creationId xmlns:p14="http://schemas.microsoft.com/office/powerpoint/2010/main" xmlns="" val="501638443"/>
      </p:ext>
    </p:extLst>
  </p:cSld>
  <p:clrMapOvr>
    <a:masterClrMapping/>
  </p:clrMapOvr>
  <p:transition spd="slow">
    <p:blinds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052736"/>
            <a:ext cx="8229600" cy="5073427"/>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800" b="1" dirty="0" smtClean="0">
                <a:latin typeface="Times New Roman" panose="02020603050405020304" pitchFamily="18" charset="0"/>
                <a:cs typeface="Times New Roman" panose="02020603050405020304" pitchFamily="18" charset="0"/>
              </a:rPr>
              <a:t>20. Ders dışı eğitim çalışmaları (egzersiz) ve </a:t>
            </a:r>
            <a:r>
              <a:rPr lang="tr-TR" sz="2800" b="1" dirty="0" err="1" smtClean="0">
                <a:latin typeface="Times New Roman" panose="02020603050405020304" pitchFamily="18" charset="0"/>
                <a:cs typeface="Times New Roman" panose="02020603050405020304" pitchFamily="18" charset="0"/>
              </a:rPr>
              <a:t>belleticilik</a:t>
            </a:r>
            <a:r>
              <a:rPr lang="tr-TR" sz="2800" b="1" dirty="0" smtClean="0">
                <a:latin typeface="Times New Roman" panose="02020603050405020304" pitchFamily="18" charset="0"/>
                <a:cs typeface="Times New Roman" panose="02020603050405020304" pitchFamily="18" charset="0"/>
              </a:rPr>
              <a:t> görevi </a:t>
            </a:r>
            <a:r>
              <a:rPr lang="tr-TR" sz="2800" b="1" dirty="0">
                <a:latin typeface="Times New Roman" panose="02020603050405020304" pitchFamily="18" charset="0"/>
                <a:cs typeface="Times New Roman" panose="02020603050405020304" pitchFamily="18" charset="0"/>
              </a:rPr>
              <a:t>Destekleme ve Yetiştirme </a:t>
            </a:r>
            <a:r>
              <a:rPr lang="tr-TR" sz="2800" b="1" dirty="0" smtClean="0">
                <a:latin typeface="Times New Roman" panose="02020603050405020304" pitchFamily="18" charset="0"/>
                <a:cs typeface="Times New Roman" panose="02020603050405020304" pitchFamily="18" charset="0"/>
              </a:rPr>
              <a:t>Kurslarında alınacak haftalık toplam ders saatini etkiler mi?</a:t>
            </a:r>
          </a:p>
          <a:p>
            <a:pPr marL="0" indent="0" algn="just">
              <a:buNone/>
            </a:pPr>
            <a:r>
              <a:rPr lang="tr-TR" sz="2800" dirty="0" smtClean="0">
                <a:latin typeface="Times New Roman" panose="02020603050405020304" pitchFamily="18" charset="0"/>
                <a:cs typeface="Times New Roman" panose="02020603050405020304" pitchFamily="18" charset="0"/>
              </a:rPr>
              <a:t>Kararın 13 ve 17. maddeleri kapsamında verilen görevler </a:t>
            </a:r>
            <a:r>
              <a:rPr lang="tr-TR" sz="2800" dirty="0">
                <a:latin typeface="Times New Roman" panose="02020603050405020304" pitchFamily="18" charset="0"/>
                <a:cs typeface="Times New Roman" panose="02020603050405020304" pitchFamily="18" charset="0"/>
              </a:rPr>
              <a:t>Destekleme ve Yetiştirme Kurslarında alınacak haftalık toplam ders saatini </a:t>
            </a:r>
            <a:r>
              <a:rPr lang="tr-TR" sz="2800" dirty="0" smtClean="0">
                <a:latin typeface="Times New Roman" panose="02020603050405020304" pitchFamily="18" charset="0"/>
                <a:cs typeface="Times New Roman" panose="02020603050405020304" pitchFamily="18" charset="0"/>
              </a:rPr>
              <a:t>etkilememektedir.</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27</a:t>
            </a:fld>
            <a:endParaRPr lang="tr-TR" altLang="tr-TR"/>
          </a:p>
        </p:txBody>
      </p:sp>
    </p:spTree>
    <p:extLst>
      <p:ext uri="{BB962C8B-B14F-4D97-AF65-F5344CB8AC3E}">
        <p14:creationId xmlns:p14="http://schemas.microsoft.com/office/powerpoint/2010/main" xmlns="" val="3648320521"/>
      </p:ext>
    </p:extLst>
  </p:cSld>
  <p:clrMapOvr>
    <a:masterClrMapping/>
  </p:clrMapOvr>
  <p:transition spd="slow">
    <p:blinds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28596" y="928670"/>
            <a:ext cx="8229600" cy="4525963"/>
          </a:xfrm>
        </p:spPr>
        <p:txBody>
          <a:bodyPr/>
          <a:lstStyle/>
          <a:p>
            <a:pPr marL="0" indent="0" algn="just">
              <a:buNone/>
            </a:pPr>
            <a:r>
              <a:rPr lang="tr-TR" sz="2800" b="1" dirty="0" smtClean="0">
                <a:latin typeface="Times New Roman" panose="02020603050405020304" pitchFamily="18" charset="0"/>
                <a:cs typeface="Times New Roman" panose="02020603050405020304" pitchFamily="18" charset="0"/>
              </a:rPr>
              <a:t>21. Destekleme ve Yetiştirme </a:t>
            </a:r>
            <a:r>
              <a:rPr lang="tr-TR" sz="2800" b="1" dirty="0">
                <a:latin typeface="Times New Roman" panose="02020603050405020304" pitchFamily="18" charset="0"/>
                <a:cs typeface="Times New Roman" panose="02020603050405020304" pitchFamily="18" charset="0"/>
              </a:rPr>
              <a:t>K</a:t>
            </a:r>
            <a:r>
              <a:rPr lang="tr-TR" sz="2800" b="1" dirty="0" smtClean="0">
                <a:latin typeface="Times New Roman" panose="02020603050405020304" pitchFamily="18" charset="0"/>
                <a:cs typeface="Times New Roman" panose="02020603050405020304" pitchFamily="18" charset="0"/>
              </a:rPr>
              <a:t>urslarında, yükseköğretim kurumlarında görev yapmakta olan öğretim elemanlarına</a:t>
            </a:r>
            <a:r>
              <a:rPr lang="tr-TR" sz="2800" b="1" dirty="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görev verilebilir mi?</a:t>
            </a:r>
            <a:r>
              <a:rPr lang="tr-TR" sz="2800" b="1" dirty="0">
                <a:latin typeface="Times New Roman" panose="02020603050405020304" pitchFamily="18" charset="0"/>
                <a:cs typeface="Times New Roman" panose="02020603050405020304" pitchFamily="18" charset="0"/>
              </a:rPr>
              <a:t> </a:t>
            </a:r>
            <a:endParaRPr lang="tr-TR" sz="2800" b="1" dirty="0" smtClean="0">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Destekleme </a:t>
            </a:r>
            <a:r>
              <a:rPr lang="tr-TR" sz="2800" dirty="0">
                <a:latin typeface="Times New Roman" panose="02020603050405020304" pitchFamily="18" charset="0"/>
                <a:cs typeface="Times New Roman" panose="02020603050405020304" pitchFamily="18" charset="0"/>
              </a:rPr>
              <a:t>ve </a:t>
            </a:r>
            <a:r>
              <a:rPr lang="tr-TR" sz="2800" dirty="0" smtClean="0">
                <a:latin typeface="Times New Roman" panose="02020603050405020304" pitchFamily="18" charset="0"/>
                <a:cs typeface="Times New Roman" panose="02020603050405020304" pitchFamily="18" charset="0"/>
              </a:rPr>
              <a:t>Yetiştirme Kurslarında, </a:t>
            </a:r>
            <a:r>
              <a:rPr lang="tr-TR" sz="2800" dirty="0">
                <a:latin typeface="Times New Roman" panose="02020603050405020304" pitchFamily="18" charset="0"/>
                <a:cs typeface="Times New Roman" panose="02020603050405020304" pitchFamily="18" charset="0"/>
              </a:rPr>
              <a:t>yükseköğretim kurumlarında görev yapmakta olan öğretim elemanlarına görev </a:t>
            </a:r>
            <a:r>
              <a:rPr lang="tr-TR" sz="2800" dirty="0" smtClean="0">
                <a:latin typeface="Times New Roman" panose="02020603050405020304" pitchFamily="18" charset="0"/>
                <a:cs typeface="Times New Roman" panose="02020603050405020304" pitchFamily="18" charset="0"/>
              </a:rPr>
              <a:t>verilebilir.</a:t>
            </a:r>
          </a:p>
          <a:p>
            <a:pPr marL="0" indent="0" algn="just">
              <a:buNone/>
            </a:pPr>
            <a:r>
              <a:rPr lang="tr-TR" sz="2800" dirty="0">
                <a:latin typeface="Times New Roman" panose="02020603050405020304" pitchFamily="18" charset="0"/>
                <a:cs typeface="Times New Roman" panose="02020603050405020304" pitchFamily="18" charset="0"/>
              </a:rPr>
              <a:t>G</a:t>
            </a:r>
            <a:r>
              <a:rPr lang="tr-TR" sz="2800" dirty="0" smtClean="0">
                <a:latin typeface="Times New Roman" panose="02020603050405020304" pitchFamily="18" charset="0"/>
                <a:cs typeface="Times New Roman" panose="02020603050405020304" pitchFamily="18" charset="0"/>
              </a:rPr>
              <a:t>örevlendirilen </a:t>
            </a:r>
            <a:r>
              <a:rPr lang="tr-TR" sz="2800" dirty="0">
                <a:latin typeface="Times New Roman" panose="02020603050405020304" pitchFamily="18" charset="0"/>
                <a:cs typeface="Times New Roman" panose="02020603050405020304" pitchFamily="18" charset="0"/>
              </a:rPr>
              <a:t>öğretim elemanlarına </a:t>
            </a:r>
            <a:r>
              <a:rPr lang="tr-TR" sz="2800" dirty="0" smtClean="0">
                <a:latin typeface="Times New Roman" panose="02020603050405020304" pitchFamily="18" charset="0"/>
                <a:cs typeface="Times New Roman" panose="02020603050405020304" pitchFamily="18" charset="0"/>
              </a:rPr>
              <a:t>ek ders ücretleri 2914 sayılı Yükseköğretim Personel Kanunu hükümlerine </a:t>
            </a:r>
            <a:r>
              <a:rPr lang="tr-TR" sz="2800" dirty="0">
                <a:latin typeface="Times New Roman" panose="02020603050405020304" pitchFamily="18" charset="0"/>
                <a:cs typeface="Times New Roman" panose="02020603050405020304" pitchFamily="18" charset="0"/>
              </a:rPr>
              <a:t>göre </a:t>
            </a:r>
            <a:r>
              <a:rPr lang="tr-TR" sz="2800" dirty="0" smtClean="0">
                <a:latin typeface="Times New Roman" panose="02020603050405020304" pitchFamily="18" charset="0"/>
                <a:cs typeface="Times New Roman" panose="02020603050405020304" pitchFamily="18" charset="0"/>
              </a:rPr>
              <a:t>ödenir</a:t>
            </a:r>
            <a:r>
              <a:rPr lang="tr-TR" sz="2800" dirty="0">
                <a:latin typeface="Times New Roman" panose="02020603050405020304" pitchFamily="18" charset="0"/>
                <a:cs typeface="Times New Roman" panose="02020603050405020304" pitchFamily="18" charset="0"/>
              </a:rPr>
              <a:t>. </a:t>
            </a:r>
            <a:endParaRPr lang="tr-TR" sz="2800" dirty="0" smtClean="0">
              <a:latin typeface="Times New Roman" panose="02020603050405020304" pitchFamily="18" charset="0"/>
              <a:cs typeface="Times New Roman" panose="02020603050405020304" pitchFamily="18" charset="0"/>
            </a:endParaRPr>
          </a:p>
          <a:p>
            <a:pPr marL="0" indent="0" algn="just">
              <a:buNone/>
            </a:pPr>
            <a:endParaRPr lang="tr-TR" sz="2800" dirty="0">
              <a:latin typeface="Times New Roman" panose="02020603050405020304" pitchFamily="18" charset="0"/>
              <a:cs typeface="Times New Roman" panose="02020603050405020304" pitchFamily="18" charset="0"/>
            </a:endParaRP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28</a:t>
            </a:fld>
            <a:endParaRPr lang="tr-TR" altLang="tr-TR"/>
          </a:p>
        </p:txBody>
      </p:sp>
    </p:spTree>
    <p:extLst>
      <p:ext uri="{BB962C8B-B14F-4D97-AF65-F5344CB8AC3E}">
        <p14:creationId xmlns:p14="http://schemas.microsoft.com/office/powerpoint/2010/main" xmlns="" val="994956874"/>
      </p:ext>
    </p:extLst>
  </p:cSld>
  <p:clrMapOvr>
    <a:masterClrMapping/>
  </p:clrMapOvr>
  <p:transition spd="slow">
    <p:blinds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p:txBody>
          <a:bodyPr/>
          <a:lstStyle/>
          <a:p>
            <a:pPr marL="0" indent="0" algn="just">
              <a:buNone/>
            </a:pPr>
            <a:r>
              <a:rPr lang="tr-TR" sz="2800" b="1" dirty="0" smtClean="0">
                <a:latin typeface="Times New Roman" panose="02020603050405020304" pitchFamily="18" charset="0"/>
                <a:cs typeface="Times New Roman" panose="02020603050405020304" pitchFamily="18" charset="0"/>
              </a:rPr>
              <a:t>22. Yaz dönemi kurslarında görev alan kadrolu öğretmenlere ek ders ücreti ödemesi nasıl yapılır?</a:t>
            </a:r>
          </a:p>
          <a:p>
            <a:pPr marL="0" indent="0" algn="just">
              <a:buNone/>
            </a:pPr>
            <a:endParaRPr lang="tr-TR" sz="2800" b="1" dirty="0" smtClean="0">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Bu madde (8/2) </a:t>
            </a:r>
            <a:r>
              <a:rPr lang="tr-TR" sz="2800" dirty="0">
                <a:latin typeface="Times New Roman" panose="02020603050405020304" pitchFamily="18" charset="0"/>
                <a:cs typeface="Times New Roman" panose="02020603050405020304" pitchFamily="18" charset="0"/>
              </a:rPr>
              <a:t>kapsamında belirtilen eğitim faaliyetlerinde </a:t>
            </a:r>
            <a:r>
              <a:rPr lang="tr-TR" sz="2800" b="1" dirty="0">
                <a:latin typeface="Times New Roman" panose="02020603050405020304" pitchFamily="18" charset="0"/>
                <a:cs typeface="Times New Roman" panose="02020603050405020304" pitchFamily="18" charset="0"/>
              </a:rPr>
              <a:t>cumartesi ve pazar </a:t>
            </a:r>
            <a:r>
              <a:rPr lang="tr-TR" sz="2800" dirty="0">
                <a:latin typeface="Times New Roman" panose="02020603050405020304" pitchFamily="18" charset="0"/>
                <a:cs typeface="Times New Roman" panose="02020603050405020304" pitchFamily="18" charset="0"/>
              </a:rPr>
              <a:t>günleri ile </a:t>
            </a:r>
            <a:r>
              <a:rPr lang="tr-TR" sz="2800" b="1" dirty="0">
                <a:latin typeface="Times New Roman" panose="02020603050405020304" pitchFamily="18" charset="0"/>
                <a:cs typeface="Times New Roman" panose="02020603050405020304" pitchFamily="18" charset="0"/>
              </a:rPr>
              <a:t>yarıyıl ve yaz tatillerinde </a:t>
            </a:r>
            <a:r>
              <a:rPr lang="tr-TR" sz="2800" dirty="0">
                <a:latin typeface="Times New Roman" panose="02020603050405020304" pitchFamily="18" charset="0"/>
                <a:cs typeface="Times New Roman" panose="02020603050405020304" pitchFamily="18" charset="0"/>
              </a:rPr>
              <a:t>fiilen yerine getirilen ders görevleri, ek ders ücreti karşılığında verilir.</a:t>
            </a:r>
          </a:p>
          <a:p>
            <a:pPr marL="0" indent="0" algn="just">
              <a:buNone/>
            </a:pPr>
            <a:endParaRPr lang="tr-TR" sz="2800" b="1"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29</a:t>
            </a:fld>
            <a:endParaRPr lang="tr-TR" altLang="tr-TR"/>
          </a:p>
        </p:txBody>
      </p:sp>
    </p:spTree>
    <p:extLst>
      <p:ext uri="{BB962C8B-B14F-4D97-AF65-F5344CB8AC3E}">
        <p14:creationId xmlns:p14="http://schemas.microsoft.com/office/powerpoint/2010/main" xmlns="" val="3370453635"/>
      </p:ext>
    </p:extLst>
  </p:cSld>
  <p:clrMapOvr>
    <a:masterClrMapping/>
  </p:clrMapOvr>
  <p:transition spd="slow">
    <p:blinds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t>Kurslarda ödenecek ek ders ücretleri</a:t>
            </a:r>
            <a:endParaRPr lang="tr-TR" sz="2800" dirty="0"/>
          </a:p>
        </p:txBody>
      </p:sp>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latin typeface="Times New Roman" panose="02020603050405020304" pitchFamily="18" charset="0"/>
                <a:cs typeface="Times New Roman" panose="02020603050405020304" pitchFamily="18" charset="0"/>
              </a:rPr>
              <a:t>1- Okulunda haftalık 20 saat fiilen derse giren bir öğretmene, destekleme ve yetiştirme kurslarında haftada en fazla kaç saat ek ders görevi verilebilir?</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Kararın </a:t>
            </a:r>
            <a:r>
              <a:rPr lang="tr-TR" sz="2400" dirty="0">
                <a:latin typeface="Times New Roman" panose="02020603050405020304" pitchFamily="18" charset="0"/>
                <a:cs typeface="Times New Roman" panose="02020603050405020304" pitchFamily="18" charset="0"/>
              </a:rPr>
              <a:t>5 ve 6'ncı maddelerine göre genel bilgi ve meslek dersi öğretmenlerinin, aylık ve ek ders ücreti karşılığında haftada 30 saat, destekleme ve yetiştirme kurslarında ise aynı Kararın 8'inci maddesine göre haftada 10 saat daha olmak üzere haftada </a:t>
            </a:r>
            <a:r>
              <a:rPr lang="tr-TR" sz="2400" b="1" dirty="0">
                <a:latin typeface="Times New Roman" panose="02020603050405020304" pitchFamily="18" charset="0"/>
                <a:cs typeface="Times New Roman" panose="02020603050405020304" pitchFamily="18" charset="0"/>
              </a:rPr>
              <a:t>toplam 40 saat ders okutmaları </a:t>
            </a:r>
            <a:r>
              <a:rPr lang="tr-TR" sz="2400" dirty="0">
                <a:latin typeface="Times New Roman" panose="02020603050405020304" pitchFamily="18" charset="0"/>
                <a:cs typeface="Times New Roman" panose="02020603050405020304" pitchFamily="18" charset="0"/>
              </a:rPr>
              <a:t>mümkün bulunmaktadır. </a:t>
            </a:r>
          </a:p>
          <a:p>
            <a:pPr marL="0" indent="0" algn="just">
              <a:buNone/>
            </a:pPr>
            <a:r>
              <a:rPr lang="tr-TR" sz="2400" dirty="0" smtClean="0">
                <a:latin typeface="Times New Roman" panose="02020603050405020304" pitchFamily="18" charset="0"/>
                <a:cs typeface="Times New Roman" panose="02020603050405020304" pitchFamily="18" charset="0"/>
              </a:rPr>
              <a:t>Bu </a:t>
            </a:r>
            <a:r>
              <a:rPr lang="tr-TR" sz="2400" dirty="0">
                <a:latin typeface="Times New Roman" panose="02020603050405020304" pitchFamily="18" charset="0"/>
                <a:cs typeface="Times New Roman" panose="02020603050405020304" pitchFamily="18" charset="0"/>
              </a:rPr>
              <a:t>durumda, okulunda rutin  müfredat kapsamında haftada 20 saat ders okutan bir öğretmenin, destekleme ve yetiştirme kurslarında haftada 20 saate kadar ders okutması mümkün bulunmaktadır.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a:t>
            </a:fld>
            <a:endParaRPr lang="tr-TR" altLang="tr-TR"/>
          </a:p>
        </p:txBody>
      </p:sp>
    </p:spTree>
    <p:extLst>
      <p:ext uri="{BB962C8B-B14F-4D97-AF65-F5344CB8AC3E}">
        <p14:creationId xmlns:p14="http://schemas.microsoft.com/office/powerpoint/2010/main" xmlns="" val="3401409417"/>
      </p:ext>
    </p:extLst>
  </p:cSld>
  <p:clrMapOvr>
    <a:masterClrMapping/>
  </p:clrMapOvr>
  <p:transition spd="slow">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p:txBody>
          <a:bodyPr/>
          <a:lstStyle/>
          <a:p>
            <a:pPr marL="0" indent="0" algn="just">
              <a:buNone/>
            </a:pPr>
            <a:r>
              <a:rPr lang="tr-TR" sz="2800" b="1" dirty="0" smtClean="0">
                <a:latin typeface="Times New Roman" panose="02020603050405020304" pitchFamily="18" charset="0"/>
                <a:cs typeface="Times New Roman" panose="02020603050405020304" pitchFamily="18" charset="0"/>
              </a:rPr>
              <a:t>23. Destekleme ve yetiştirme kurslarında görev alan öğretmenlere ek hizmet puanı verilir mi, bu uygulama nasıl yapılır? </a:t>
            </a:r>
          </a:p>
          <a:p>
            <a:pPr marL="0" indent="0" algn="just">
              <a:buNone/>
            </a:pPr>
            <a:r>
              <a:rPr lang="tr-TR" sz="2800" dirty="0" smtClean="0">
                <a:latin typeface="Times New Roman" panose="02020603050405020304" pitchFamily="18" charset="0"/>
                <a:cs typeface="Times New Roman" panose="02020603050405020304" pitchFamily="18" charset="0"/>
              </a:rPr>
              <a:t>Destekleme </a:t>
            </a:r>
            <a:r>
              <a:rPr lang="tr-TR" sz="2800" dirty="0">
                <a:latin typeface="Times New Roman" panose="02020603050405020304" pitchFamily="18" charset="0"/>
                <a:cs typeface="Times New Roman" panose="02020603050405020304" pitchFamily="18" charset="0"/>
              </a:rPr>
              <a:t>ve yetiştirme kurslarında görev alan </a:t>
            </a:r>
            <a:r>
              <a:rPr lang="tr-TR" sz="2800" dirty="0" smtClean="0">
                <a:latin typeface="Times New Roman" panose="02020603050405020304" pitchFamily="18" charset="0"/>
                <a:cs typeface="Times New Roman" panose="02020603050405020304" pitchFamily="18" charset="0"/>
              </a:rPr>
              <a:t>öğretmenlere fiilen görev yapılan her ay için 0,5 ek hizmet puanı verilir. Bu işlem il/ilçe milli eğitim müdürlüklerince gerçekleştirilir.</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30</a:t>
            </a:fld>
            <a:endParaRPr lang="tr-TR" altLang="tr-TR"/>
          </a:p>
        </p:txBody>
      </p:sp>
    </p:spTree>
    <p:extLst>
      <p:ext uri="{BB962C8B-B14F-4D97-AF65-F5344CB8AC3E}">
        <p14:creationId xmlns:p14="http://schemas.microsoft.com/office/powerpoint/2010/main" xmlns="" val="3340295741"/>
      </p:ext>
    </p:extLst>
  </p:cSld>
  <p:clrMapOvr>
    <a:masterClrMapping/>
  </p:clrMapOvr>
  <p:transition spd="slow">
    <p:blinds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t>Kurslarda ödenecek ek ders ücretleri</a:t>
            </a:r>
            <a:endParaRPr lang="tr-TR" sz="3200" dirty="0"/>
          </a:p>
        </p:txBody>
      </p:sp>
      <p:sp>
        <p:nvSpPr>
          <p:cNvPr id="3" name="2 İçerik Yer Tutucusu"/>
          <p:cNvSpPr>
            <a:spLocks noGrp="1"/>
          </p:cNvSpPr>
          <p:nvPr>
            <p:ph idx="1"/>
          </p:nvPr>
        </p:nvSpPr>
        <p:spPr>
          <a:xfrm>
            <a:off x="457200" y="1214422"/>
            <a:ext cx="8229600" cy="4911741"/>
          </a:xfrm>
        </p:spPr>
        <p:txBody>
          <a:bodyPr/>
          <a:lstStyle/>
          <a:p>
            <a:pPr marL="0" indent="0" algn="just">
              <a:buNone/>
            </a:pPr>
            <a:r>
              <a:rPr lang="tr-TR" b="1" dirty="0" smtClean="0">
                <a:latin typeface="Times New Roman" pitchFamily="18" charset="0"/>
                <a:cs typeface="Times New Roman" pitchFamily="18" charset="0"/>
              </a:rPr>
              <a:t>Genel idari izinli olunan günlerde Destekleme ve Yetiştirme kurslarında görevli yönetici ve öğretmenler o günkü ek ders ücretinden yararlanırlar mı?</a:t>
            </a:r>
          </a:p>
          <a:p>
            <a:pPr marL="0" indent="0" algn="just">
              <a:buNone/>
            </a:pPr>
            <a:r>
              <a:rPr lang="tr-TR" dirty="0" smtClean="0">
                <a:latin typeface="Times New Roman" pitchFamily="18" charset="0"/>
                <a:cs typeface="Times New Roman" pitchFamily="18" charset="0"/>
              </a:rPr>
              <a:t>Gerek 2014-2015 gerekse 2016-2017 yıllarına ait toplu sözleşmenin </a:t>
            </a:r>
            <a:r>
              <a:rPr lang="tr-TR" u="sng" dirty="0" smtClean="0">
                <a:latin typeface="Times New Roman" pitchFamily="18" charset="0"/>
                <a:cs typeface="Times New Roman" pitchFamily="18" charset="0"/>
              </a:rPr>
              <a:t>“Ders görevinin yapılmış sayılacağı haller” </a:t>
            </a:r>
            <a:r>
              <a:rPr lang="tr-TR" dirty="0" smtClean="0">
                <a:latin typeface="Times New Roman" pitchFamily="18" charset="0"/>
                <a:cs typeface="Times New Roman" pitchFamily="18" charset="0"/>
              </a:rPr>
              <a:t>başlıklı 2.maddesi gereği idari izinli olunan günlere ait ek ders ücretinden yararlanırlar.</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31</a:t>
            </a:fld>
            <a:endParaRPr lang="tr-TR" altLang="tr-TR"/>
          </a:p>
        </p:txBody>
      </p:sp>
    </p:spTree>
  </p:cSld>
  <p:clrMapOvr>
    <a:masterClrMapping/>
  </p:clrMapOvr>
  <p:transition spd="slow">
    <p:blinds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dirty="0" smtClean="0">
                <a:latin typeface="Times New Roman" pitchFamily="18" charset="0"/>
                <a:cs typeface="Times New Roman" pitchFamily="18" charset="0"/>
              </a:rPr>
              <a:t>EĞİTİM, ÖĞRETİM VE BİLİM HİZMET KOLUNA İLİŞKİN TOPLU SÖZLEŞME</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a:xfrm>
            <a:off x="285720" y="1071546"/>
            <a:ext cx="8572560" cy="5357850"/>
          </a:xfrm>
        </p:spPr>
        <p:txBody>
          <a:bodyPr/>
          <a:lstStyle/>
          <a:p>
            <a:pPr marL="0" indent="0" algn="just">
              <a:buNone/>
            </a:pPr>
            <a:r>
              <a:rPr lang="tr-TR" sz="2800" b="1" dirty="0" smtClean="0">
                <a:latin typeface="Times New Roman" pitchFamily="18" charset="0"/>
                <a:cs typeface="Times New Roman" pitchFamily="18" charset="0"/>
              </a:rPr>
              <a:t>Ders görevinin yapılmış sayılacağı haller</a:t>
            </a:r>
          </a:p>
          <a:p>
            <a:pPr marL="0" indent="0" algn="just">
              <a:buNone/>
            </a:pPr>
            <a:r>
              <a:rPr lang="tr-TR" sz="2800" b="1" dirty="0" smtClean="0">
                <a:latin typeface="Times New Roman" pitchFamily="18" charset="0"/>
                <a:cs typeface="Times New Roman" pitchFamily="18" charset="0"/>
              </a:rPr>
              <a:t>Madde 2- </a:t>
            </a:r>
            <a:r>
              <a:rPr lang="tr-TR" sz="2800" dirty="0" smtClean="0">
                <a:latin typeface="Times New Roman" pitchFamily="18" charset="0"/>
                <a:cs typeface="Times New Roman" pitchFamily="18" charset="0"/>
              </a:rPr>
              <a:t>(1) Millî Eğitim Bakanlığına bağlı örgün ve yaygın eğitim kurumlarında ders yılı içerisindeki iş günlerinde </a:t>
            </a:r>
            <a:r>
              <a:rPr lang="tr-TR" sz="2800" b="1" dirty="0" smtClean="0">
                <a:latin typeface="Times New Roman" pitchFamily="18" charset="0"/>
                <a:cs typeface="Times New Roman" pitchFamily="18" charset="0"/>
              </a:rPr>
              <a:t>genel idari izinli olmaları sebebiyle </a:t>
            </a:r>
            <a:r>
              <a:rPr lang="tr-TR" sz="2800" dirty="0" smtClean="0">
                <a:latin typeface="Times New Roman" pitchFamily="18" charset="0"/>
                <a:cs typeface="Times New Roman" pitchFamily="18" charset="0"/>
              </a:rPr>
              <a:t>eğitim faaliyetlerini fiilen yerine getiremeyen </a:t>
            </a:r>
            <a:r>
              <a:rPr lang="tr-TR" sz="2800" b="1" dirty="0" smtClean="0">
                <a:latin typeface="Times New Roman" pitchFamily="18" charset="0"/>
                <a:cs typeface="Times New Roman" pitchFamily="18" charset="0"/>
              </a:rPr>
              <a:t>yönetici ve öğretmenler </a:t>
            </a:r>
            <a:r>
              <a:rPr lang="tr-TR" sz="2800" dirty="0" smtClean="0">
                <a:latin typeface="Times New Roman" pitchFamily="18" charset="0"/>
                <a:cs typeface="Times New Roman" pitchFamily="18" charset="0"/>
              </a:rPr>
              <a:t>ile öğrencilerin çeşitli nedenlerle sınıf veya okul bütünlüğünde izinli sayılmaları sebebiyle eğitim ve öğretim faaliyetlerini fiilen yerine getiremeyen yönetici ve öğretmenler, bu sürelerde üzerlerinde bulunan aylık karşılığı ders, </a:t>
            </a:r>
            <a:r>
              <a:rPr lang="tr-TR" sz="2800" b="1" dirty="0" smtClean="0">
                <a:latin typeface="Times New Roman" pitchFamily="18" charset="0"/>
                <a:cs typeface="Times New Roman" pitchFamily="18" charset="0"/>
              </a:rPr>
              <a:t>varsa ek ders</a:t>
            </a:r>
            <a:r>
              <a:rPr lang="tr-TR" sz="2800" dirty="0" smtClean="0">
                <a:latin typeface="Times New Roman" pitchFamily="18" charset="0"/>
                <a:cs typeface="Times New Roman" pitchFamily="18" charset="0"/>
              </a:rPr>
              <a:t>, ders niteliğinde yönetim, hazırlık ve planlama görevlerini yapmış sayılırlar.</a:t>
            </a:r>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32</a:t>
            </a:fld>
            <a:endParaRPr lang="tr-TR" altLang="tr-TR"/>
          </a:p>
        </p:txBody>
      </p:sp>
    </p:spTree>
  </p:cSld>
  <p:clrMapOvr>
    <a:masterClrMapping/>
  </p:clrMapOvr>
  <p:transition spd="slow">
    <p:blinds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t>Kurslarda ödenecek ek ders ücretleri</a:t>
            </a:r>
            <a:endParaRPr lang="tr-TR" sz="3200" dirty="0"/>
          </a:p>
        </p:txBody>
      </p:sp>
      <p:sp>
        <p:nvSpPr>
          <p:cNvPr id="3" name="2 İçerik Yer Tutucusu"/>
          <p:cNvSpPr>
            <a:spLocks noGrp="1"/>
          </p:cNvSpPr>
          <p:nvPr>
            <p:ph idx="1"/>
          </p:nvPr>
        </p:nvSpPr>
        <p:spPr/>
        <p:txBody>
          <a:bodyPr>
            <a:normAutofit/>
          </a:bodyPr>
          <a:lstStyle/>
          <a:p>
            <a:pPr marL="0" indent="0" algn="just">
              <a:buNone/>
            </a:pPr>
            <a:r>
              <a:rPr lang="tr-TR" b="1" dirty="0" smtClean="0">
                <a:latin typeface="Times New Roman" pitchFamily="18" charset="0"/>
                <a:cs typeface="Times New Roman" pitchFamily="18" charset="0"/>
              </a:rPr>
              <a:t>Genel idari izinli olunan günlerde Destekleme ve Yetiştirme kurslarında görevli </a:t>
            </a:r>
            <a:r>
              <a:rPr lang="tr-TR" b="1" i="1" dirty="0" smtClean="0">
                <a:latin typeface="Times New Roman" pitchFamily="18" charset="0"/>
                <a:cs typeface="Times New Roman" pitchFamily="18" charset="0"/>
              </a:rPr>
              <a:t>ders ücreti karşılığı görevlendirilen öğretmenler</a:t>
            </a:r>
            <a:r>
              <a:rPr lang="tr-TR" b="1" dirty="0" smtClean="0">
                <a:latin typeface="Times New Roman" pitchFamily="18" charset="0"/>
                <a:cs typeface="Times New Roman" pitchFamily="18" charset="0"/>
              </a:rPr>
              <a:t> o günkü ek ders ücretinden yararlanırlar mı?</a:t>
            </a:r>
          </a:p>
          <a:p>
            <a:pPr marL="0" indent="0" algn="just">
              <a:buNone/>
            </a:pPr>
            <a:r>
              <a:rPr lang="tr-TR" dirty="0" smtClean="0">
                <a:latin typeface="Times New Roman" pitchFamily="18" charset="0"/>
                <a:cs typeface="Times New Roman" pitchFamily="18" charset="0"/>
              </a:rPr>
              <a:t>Destekleme ve Yetiştirme kurslarında görevli ders ücreti karşılığı görevlendirilen öğretmenler, Genel idari izinli olunan günlerde o güne ait ek ders ücretinden yararlanamazlar.</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33</a:t>
            </a:fld>
            <a:endParaRPr lang="tr-TR" altLang="tr-TR"/>
          </a:p>
        </p:txBody>
      </p:sp>
    </p:spTree>
  </p:cSld>
  <p:clrMapOvr>
    <a:masterClrMapping/>
  </p:clrMapOvr>
  <p:transition spd="slow">
    <p:blinds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t>Kurslarda ödenecek ek ders ücretleri</a:t>
            </a:r>
            <a:endParaRPr lang="tr-TR" sz="3200" dirty="0"/>
          </a:p>
        </p:txBody>
      </p:sp>
      <p:sp>
        <p:nvSpPr>
          <p:cNvPr id="3" name="2 İçerik Yer Tutucusu"/>
          <p:cNvSpPr>
            <a:spLocks noGrp="1"/>
          </p:cNvSpPr>
          <p:nvPr>
            <p:ph idx="1"/>
          </p:nvPr>
        </p:nvSpPr>
        <p:spPr/>
        <p:txBody>
          <a:bodyPr>
            <a:normAutofit/>
          </a:bodyPr>
          <a:lstStyle/>
          <a:p>
            <a:pPr marL="0" indent="0" algn="just">
              <a:buNone/>
            </a:pPr>
            <a:r>
              <a:rPr lang="tr-TR" b="1" dirty="0" smtClean="0">
                <a:latin typeface="Times New Roman" pitchFamily="18" charset="0"/>
                <a:cs typeface="Times New Roman" pitchFamily="18" charset="0"/>
              </a:rPr>
              <a:t>Ortak Sınavların yapıldığı günlerde Destekleme ve Yetiştirme kurslarında ders yapılmaması durumu idari izin kapsamında değerlendirilerek  o günlere ait ek ders ücretinden yararlanılır mı?</a:t>
            </a:r>
          </a:p>
          <a:p>
            <a:pPr marL="0" indent="0" algn="just">
              <a:buNone/>
            </a:pPr>
            <a:r>
              <a:rPr lang="tr-TR" dirty="0" smtClean="0">
                <a:latin typeface="Times New Roman" pitchFamily="18" charset="0"/>
                <a:cs typeface="Times New Roman" pitchFamily="18" charset="0"/>
              </a:rPr>
              <a:t>Ortak sınavların yapıldığı günlerde kurslarda ders yapılmaması durumu idari izin kapsamında değerlendirilemez ve o güne ait ek ders ücreti ödemesi yapılamaz.</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34</a:t>
            </a:fld>
            <a:endParaRPr lang="tr-TR" altLang="tr-TR"/>
          </a:p>
        </p:txBody>
      </p:sp>
    </p:spTree>
  </p:cSld>
  <p:clrMapOvr>
    <a:masterClrMapping/>
  </p:clrMapOvr>
  <p:transition spd="slow">
    <p:blinds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5 Slayt Numarası Yer Tutucusu"/>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20AD1F2D-B25F-4511-AEC4-EB51E07B9620}" type="slidenum">
              <a:rPr lang="tr-TR" altLang="tr-TR" sz="1200">
                <a:solidFill>
                  <a:srgbClr val="898989"/>
                </a:solidFill>
                <a:latin typeface="Calibri" pitchFamily="34" charset="0"/>
              </a:rPr>
              <a:pPr algn="r" eaLnBrk="1" hangingPunct="1"/>
              <a:t>35</a:t>
            </a:fld>
            <a:endParaRPr lang="tr-TR" altLang="tr-TR" sz="1200">
              <a:solidFill>
                <a:srgbClr val="898989"/>
              </a:solidFill>
              <a:latin typeface="Calibri" pitchFamily="34" charset="0"/>
            </a:endParaRPr>
          </a:p>
        </p:txBody>
      </p:sp>
      <p:sp>
        <p:nvSpPr>
          <p:cNvPr id="20485" name="7 Dikdörtgen"/>
          <p:cNvSpPr>
            <a:spLocks noChangeArrowheads="1"/>
          </p:cNvSpPr>
          <p:nvPr/>
        </p:nvSpPr>
        <p:spPr bwMode="auto">
          <a:xfrm>
            <a:off x="179388" y="2924175"/>
            <a:ext cx="8496300" cy="1754326"/>
          </a:xfrm>
          <a:prstGeom prst="rect">
            <a:avLst/>
          </a:prstGeom>
          <a:noFill/>
          <a:ln>
            <a:noFill/>
          </a:ln>
          <a:effectLst>
            <a:outerShdw blurRad="152400" dist="317500" dir="5400000" sx="90000" sy="-19000" rotWithShape="0">
              <a:prstClr val="black">
                <a:alpha val="15000"/>
              </a:prstClr>
            </a:outerShdw>
            <a:reflection blurRad="6350" stA="50000" endA="300" endPos="55500" dist="101600" dir="5400000" sy="-100000" algn="bl" rotWithShape="0"/>
          </a:effectLst>
          <a:extLst/>
        </p:spPr>
        <p:txBody>
          <a:bodyPr>
            <a:spAutoFit/>
          </a:bodyPr>
          <a:lstStyle/>
          <a:p>
            <a:pPr algn="ctr" eaLnBrk="1" hangingPunct="1">
              <a:defRPr/>
            </a:pPr>
            <a:r>
              <a:rPr lang="tr-TR" sz="54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Teşekkür Ederiz</a:t>
            </a:r>
            <a:endParaRPr lang="tr-TR" sz="5400" b="1" i="1" dirty="0">
              <a:solidFill>
                <a:srgbClr val="FF0000"/>
              </a:solidFill>
              <a:effectLst>
                <a:outerShdw blurRad="38100" dist="38100" dir="2700000" algn="tl">
                  <a:srgbClr val="000000">
                    <a:alpha val="43137"/>
                  </a:srgbClr>
                </a:outerShdw>
              </a:effectLst>
              <a:latin typeface="+mn-lt"/>
              <a:cs typeface="+mn-cs"/>
            </a:endParaRPr>
          </a:p>
          <a:p>
            <a:pPr algn="ctr" eaLnBrk="1" hangingPunct="1">
              <a:defRPr/>
            </a:pPr>
            <a:endParaRPr lang="tr-TR" sz="5400" b="1" i="1" dirty="0">
              <a:solidFill>
                <a:srgbClr val="FF0000"/>
              </a:solidFill>
              <a:latin typeface="+mn-lt"/>
              <a:cs typeface="+mn-cs"/>
            </a:endParaRPr>
          </a:p>
        </p:txBody>
      </p:sp>
      <p:sp>
        <p:nvSpPr>
          <p:cNvPr id="22532" name="Slayt Numarası Yer Tutucusu 3"/>
          <p:cNvSpPr>
            <a:spLocks noGrp="1"/>
          </p:cNvSpPr>
          <p:nvPr>
            <p:ph type="sldNum" sz="quarter" idx="12"/>
          </p:nvPr>
        </p:nvSpPr>
        <p:spPr bwMode="auto">
          <a:noFill/>
          <a:ln>
            <a:miter lim="800000"/>
            <a:headEnd/>
            <a:tailEnd/>
          </a:ln>
        </p:spPr>
        <p:txBody>
          <a:bodyPr/>
          <a:lstStyle/>
          <a:p>
            <a:fld id="{746F8442-F415-4C76-974A-1B2251DFC987}" type="slidenum">
              <a:rPr lang="tr-TR" altLang="tr-TR"/>
              <a:pPr/>
              <a:t>35</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908050"/>
            <a:ext cx="8229600" cy="5218113"/>
          </a:xfrm>
        </p:spPr>
        <p:txBody>
          <a:bodyPr>
            <a:normAutofit lnSpcReduction="10000"/>
          </a:bodyPr>
          <a:lstStyle/>
          <a:p>
            <a:pPr marL="0" indent="0" algn="just">
              <a:buNone/>
            </a:pPr>
            <a:r>
              <a:rPr lang="tr-TR" sz="2200" b="1" dirty="0">
                <a:latin typeface="Times New Roman" panose="02020603050405020304" pitchFamily="18" charset="0"/>
                <a:cs typeface="Times New Roman" panose="02020603050405020304" pitchFamily="18" charset="0"/>
              </a:rPr>
              <a:t>2-Aylık karşılığı ders görevini tamamlayamayan (örneğin haftalık 10 saat derse giren) bir öğretmene destekleme ve yetiştirme kursları kapsamında hafta içi veya hafta sonu 10 saat ders alması durumunda kaç saat ek ders ücreti ödenir?</a:t>
            </a:r>
            <a:endParaRPr lang="tr-TR" sz="2200" dirty="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Yönetici </a:t>
            </a:r>
            <a:r>
              <a:rPr lang="tr-TR" sz="2200" dirty="0">
                <a:latin typeface="Times New Roman" panose="02020603050405020304" pitchFamily="18" charset="0"/>
                <a:cs typeface="Times New Roman" panose="02020603050405020304" pitchFamily="18" charset="0"/>
              </a:rPr>
              <a:t>ve öğretmenlerin cumartesi ve pazar günleri ile yarıyıl ve yaz tatillerinde fiilen okuttukları derslerin tamamının, aylık karşılığı ders görevlerinin doldurulmuş olup olmadığına bakılmaksızın ek ders ücreti karşılığında, hafta içi günlerde okuttukları derslerin ise öncelikle aylık karşılığında değerlendirilmesi gerekmektedir.</a:t>
            </a:r>
          </a:p>
          <a:p>
            <a:pPr marL="0" indent="0" algn="just">
              <a:buNone/>
            </a:pPr>
            <a:r>
              <a:rPr lang="tr-TR" sz="2200" dirty="0" smtClean="0">
                <a:latin typeface="Times New Roman" panose="02020603050405020304" pitchFamily="18" charset="0"/>
                <a:cs typeface="Times New Roman" panose="02020603050405020304" pitchFamily="18" charset="0"/>
              </a:rPr>
              <a:t>Bu </a:t>
            </a:r>
            <a:r>
              <a:rPr lang="tr-TR" sz="2200" dirty="0">
                <a:latin typeface="Times New Roman" panose="02020603050405020304" pitchFamily="18" charset="0"/>
                <a:cs typeface="Times New Roman" panose="02020603050405020304" pitchFamily="18" charset="0"/>
              </a:rPr>
              <a:t>nedenle, hafta içinde 10 saat ders okutan bir öğretmenin bunun üzerine yine hafta içinde destekleme kursunda okuttuğu derslerin öncelikle aylık karşılığında değerlendirilmesi gerektiğinden, bu öğretmenin o hafta için 5 saat, destekleme kursunda hafta sonları 10 saat ders okutması durumunda ise o hafta için 10 saat ek ders ücretinden yararlandırılması gerekmektedir.</a:t>
            </a:r>
          </a:p>
          <a:p>
            <a:pPr marL="0" indent="0" algn="just">
              <a:buNone/>
            </a:pPr>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a:t>
            </a:fld>
            <a:endParaRPr lang="tr-TR" altLang="tr-TR"/>
          </a:p>
        </p:txBody>
      </p:sp>
    </p:spTree>
    <p:extLst>
      <p:ext uri="{BB962C8B-B14F-4D97-AF65-F5344CB8AC3E}">
        <p14:creationId xmlns:p14="http://schemas.microsoft.com/office/powerpoint/2010/main" xmlns="" val="329835792"/>
      </p:ext>
    </p:extLst>
  </p:cSld>
  <p:clrMapOvr>
    <a:masterClrMapping/>
  </p:clrMapOvr>
  <p:transition spd="slow">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latin typeface="Times New Roman" pitchFamily="18" charset="0"/>
                <a:cs typeface="Times New Roman" pitchFamily="18" charset="0"/>
              </a:rPr>
              <a:t>Kurslarda ödenecek ek ders ücretleri</a:t>
            </a:r>
          </a:p>
        </p:txBody>
      </p:sp>
      <p:sp>
        <p:nvSpPr>
          <p:cNvPr id="3" name="İçerik Yer Tutucusu 2"/>
          <p:cNvSpPr>
            <a:spLocks noGrp="1"/>
          </p:cNvSpPr>
          <p:nvPr>
            <p:ph idx="1"/>
          </p:nvPr>
        </p:nvSpPr>
        <p:spPr/>
        <p:txBody>
          <a:bodyPr/>
          <a:lstStyle/>
          <a:p>
            <a:pPr marL="0" indent="0" algn="just">
              <a:buNone/>
            </a:pPr>
            <a:r>
              <a:rPr lang="tr-TR" sz="2400" b="1" dirty="0">
                <a:latin typeface="Times New Roman" panose="02020603050405020304" pitchFamily="18" charset="0"/>
                <a:cs typeface="Times New Roman" panose="02020603050405020304" pitchFamily="18" charset="0"/>
              </a:rPr>
              <a:t>3- Okul yöneticilerine hafta sonu cumartesi ve pazar günleri için kurs merkezi müdürlüğü görevinden dolayı alması gereken günlük 2 saatlik ek ders ücreti %100 fazlasıyla ödenir mi? </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Destekleme </a:t>
            </a:r>
            <a:r>
              <a:rPr lang="tr-TR" sz="2400" dirty="0">
                <a:latin typeface="Times New Roman" panose="02020603050405020304" pitchFamily="18" charset="0"/>
                <a:cs typeface="Times New Roman" panose="02020603050405020304" pitchFamily="18" charset="0"/>
              </a:rPr>
              <a:t>ve yetiştirme kurslarında cumartesi ve pazar günleri yönetim görevi yürüten bir yöneticinin bu görevi karşılığında yararlanacağı 2 saatlik ek ders ücretinin,  </a:t>
            </a:r>
            <a:r>
              <a:rPr lang="tr-TR" sz="2400" b="1" u="sng" dirty="0">
                <a:latin typeface="Times New Roman" panose="02020603050405020304" pitchFamily="18" charset="0"/>
                <a:cs typeface="Times New Roman" panose="02020603050405020304" pitchFamily="18" charset="0"/>
              </a:rPr>
              <a:t>657 sayılı Kanunun </a:t>
            </a:r>
            <a:r>
              <a:rPr lang="tr-TR" sz="2400" b="1" u="sng" dirty="0" smtClean="0">
                <a:latin typeface="Times New Roman" panose="02020603050405020304" pitchFamily="18" charset="0"/>
                <a:cs typeface="Times New Roman" panose="02020603050405020304" pitchFamily="18" charset="0"/>
              </a:rPr>
              <a:t>176'ncı </a:t>
            </a:r>
            <a:r>
              <a:rPr lang="tr-TR" sz="2400" b="1" u="sng" dirty="0">
                <a:latin typeface="Times New Roman" panose="02020603050405020304" pitchFamily="18" charset="0"/>
                <a:cs typeface="Times New Roman" panose="02020603050405020304" pitchFamily="18" charset="0"/>
              </a:rPr>
              <a:t>maddesi</a:t>
            </a:r>
            <a:r>
              <a:rPr lang="tr-TR" sz="2400" dirty="0">
                <a:latin typeface="Times New Roman" panose="02020603050405020304" pitchFamily="18" charset="0"/>
                <a:cs typeface="Times New Roman" panose="02020603050405020304" pitchFamily="18" charset="0"/>
              </a:rPr>
              <a:t>ne göre yüzde yüz fazlasıyla ödenmesi gerekmektedir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5</a:t>
            </a:fld>
            <a:endParaRPr lang="tr-TR" altLang="tr-TR"/>
          </a:p>
        </p:txBody>
      </p:sp>
    </p:spTree>
    <p:extLst>
      <p:ext uri="{BB962C8B-B14F-4D97-AF65-F5344CB8AC3E}">
        <p14:creationId xmlns:p14="http://schemas.microsoft.com/office/powerpoint/2010/main" xmlns="" val="1304645731"/>
      </p:ext>
    </p:extLst>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dirty="0" smtClean="0">
                <a:latin typeface="Times New Roman" pitchFamily="18" charset="0"/>
                <a:cs typeface="Times New Roman" pitchFamily="18" charset="0"/>
              </a:rPr>
              <a:t>Kurslarda ödenecek ek ders ücretleri</a:t>
            </a:r>
            <a:endParaRPr lang="tr-TR" sz="3200" dirty="0"/>
          </a:p>
        </p:txBody>
      </p:sp>
      <p:sp>
        <p:nvSpPr>
          <p:cNvPr id="3" name="2 İçerik Yer Tutucusu"/>
          <p:cNvSpPr>
            <a:spLocks noGrp="1"/>
          </p:cNvSpPr>
          <p:nvPr>
            <p:ph idx="1"/>
          </p:nvPr>
        </p:nvSpPr>
        <p:spPr>
          <a:xfrm>
            <a:off x="500034" y="1071546"/>
            <a:ext cx="8229600" cy="5340369"/>
          </a:xfrm>
        </p:spPr>
        <p:txBody>
          <a:bodyPr/>
          <a:lstStyle/>
          <a:p>
            <a:pPr algn="just">
              <a:buNone/>
            </a:pPr>
            <a:r>
              <a:rPr lang="tr-TR" sz="2800" dirty="0" smtClean="0">
                <a:solidFill>
                  <a:srgbClr val="FF0000"/>
                </a:solidFill>
                <a:latin typeface="Times New Roman" pitchFamily="18" charset="0"/>
                <a:cs typeface="Times New Roman" pitchFamily="18" charset="0"/>
              </a:rPr>
              <a:t>   657 Sayılı Devlet Memurları Kanunu</a:t>
            </a:r>
          </a:p>
          <a:p>
            <a:pPr algn="just">
              <a:buNone/>
            </a:pPr>
            <a:r>
              <a:rPr lang="tr-TR" sz="2800" dirty="0" smtClean="0">
                <a:solidFill>
                  <a:srgbClr val="FF0000"/>
                </a:solidFill>
                <a:latin typeface="Times New Roman" pitchFamily="18" charset="0"/>
                <a:cs typeface="Times New Roman" pitchFamily="18" charset="0"/>
              </a:rPr>
              <a:t>   </a:t>
            </a:r>
            <a:r>
              <a:rPr lang="tr-TR" sz="2800" b="1" dirty="0" smtClean="0">
                <a:latin typeface="Times New Roman" pitchFamily="18" charset="0"/>
                <a:cs typeface="Times New Roman" pitchFamily="18" charset="0"/>
              </a:rPr>
              <a:t>Madde 176. </a:t>
            </a:r>
            <a:r>
              <a:rPr lang="tr-TR" sz="2800" dirty="0" smtClean="0">
                <a:latin typeface="Times New Roman" pitchFamily="18" charset="0"/>
                <a:cs typeface="Times New Roman" pitchFamily="18" charset="0"/>
              </a:rPr>
              <a:t>(Değişik ikinci fıkra) Bu ücretler, özel eğitime muhtaç öğrencilerin eğitim ve öğretim gördüğü kurumlarda görevli öğretmen ve yöneticiler ile bu öğrencilere yönelik olarak açılan özel sınıf öğretmenlerine ve cezaevlerinde görevli öğretmenlere %25, </a:t>
            </a:r>
          </a:p>
          <a:p>
            <a:pPr algn="just">
              <a:buNone/>
            </a:pPr>
            <a:r>
              <a:rPr lang="tr-TR" sz="2800"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Millî Eğitim Bakanlığı Örgün ve Yaygın Eğitimi Destekleme ve Yetiştirme Kursları Yönergesi kapsamında görev alan yönetici ve öğretmenlere %100 fazlasıyla ödenir.</a:t>
            </a:r>
          </a:p>
          <a:p>
            <a:pPr algn="just">
              <a:buNone/>
            </a:pPr>
            <a:endParaRPr lang="tr-TR" sz="28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6</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24744"/>
            <a:ext cx="8229600" cy="5001419"/>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4- </a:t>
            </a:r>
            <a:r>
              <a:rPr lang="tr-TR" sz="2400" b="1" dirty="0">
                <a:latin typeface="Times New Roman" panose="02020603050405020304" pitchFamily="18" charset="0"/>
                <a:cs typeface="Times New Roman" panose="02020603050405020304" pitchFamily="18" charset="0"/>
              </a:rPr>
              <a:t>Okul yöneticilerine </a:t>
            </a:r>
            <a:r>
              <a:rPr lang="tr-TR" sz="2400" b="1" dirty="0" smtClean="0">
                <a:latin typeface="Times New Roman" panose="02020603050405020304" pitchFamily="18" charset="0"/>
                <a:cs typeface="Times New Roman" panose="02020603050405020304" pitchFamily="18" charset="0"/>
              </a:rPr>
              <a:t>hafta içi ders </a:t>
            </a:r>
            <a:r>
              <a:rPr lang="tr-TR" sz="2400" b="1" dirty="0">
                <a:latin typeface="Times New Roman" panose="02020603050405020304" pitchFamily="18" charset="0"/>
                <a:cs typeface="Times New Roman" panose="02020603050405020304" pitchFamily="18" charset="0"/>
              </a:rPr>
              <a:t>saatlerinden sonra ancak mesai saatleri içinde saat 17.00’ye kadar destekleme ve yetiştirme kursları kapsamında ek ders görevi verilebilir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Kararda</a:t>
            </a:r>
            <a:r>
              <a:rPr lang="tr-TR" sz="2400" dirty="0">
                <a:latin typeface="Times New Roman" panose="02020603050405020304" pitchFamily="18" charset="0"/>
                <a:cs typeface="Times New Roman" panose="02020603050405020304" pitchFamily="18" charset="0"/>
              </a:rPr>
              <a:t>, okul yöneticilerinin isteğe bağlı ek ders görevlerini yerine getirmelerinde herhangi bir zaman sınırlaması öngörülmediğinden, yöneticilerin destekleme ve yetiştirme kurslarında her zaman ders okutabilmeleri </a:t>
            </a:r>
            <a:r>
              <a:rPr lang="tr-TR" sz="2400" b="1" dirty="0">
                <a:latin typeface="Times New Roman" panose="02020603050405020304" pitchFamily="18" charset="0"/>
                <a:cs typeface="Times New Roman" panose="02020603050405020304" pitchFamily="18" charset="0"/>
              </a:rPr>
              <a:t>mümkün bulunmaktadır.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7</a:t>
            </a:fld>
            <a:endParaRPr lang="tr-TR" altLang="tr-TR"/>
          </a:p>
        </p:txBody>
      </p:sp>
    </p:spTree>
    <p:extLst>
      <p:ext uri="{BB962C8B-B14F-4D97-AF65-F5344CB8AC3E}">
        <p14:creationId xmlns:p14="http://schemas.microsoft.com/office/powerpoint/2010/main" xmlns="" val="3313418548"/>
      </p:ext>
    </p:extLst>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96752"/>
            <a:ext cx="8229600" cy="4929411"/>
          </a:xfrm>
        </p:spPr>
        <p:txBody>
          <a:bodyPr/>
          <a:lstStyle/>
          <a:p>
            <a:pPr marL="0" indent="0" algn="just">
              <a:buNone/>
            </a:pPr>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5- </a:t>
            </a:r>
            <a:r>
              <a:rPr lang="tr-TR" sz="2400" b="1" dirty="0">
                <a:latin typeface="Times New Roman" panose="02020603050405020304" pitchFamily="18" charset="0"/>
                <a:cs typeface="Times New Roman" panose="02020603050405020304" pitchFamily="18" charset="0"/>
              </a:rPr>
              <a:t>Okul yöneticilerine kurs merkezi müdürlüğü görevinden dolayı hafta içi saat 17.00’den sonra açılan kurslar için yöneticilik görevinden dolayı ek ders ücreti ödenir mi?</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Okulların </a:t>
            </a:r>
            <a:r>
              <a:rPr lang="tr-TR" sz="2400" dirty="0">
                <a:latin typeface="Times New Roman" panose="02020603050405020304" pitchFamily="18" charset="0"/>
                <a:cs typeface="Times New Roman" panose="02020603050405020304" pitchFamily="18" charset="0"/>
              </a:rPr>
              <a:t>tür ve özelliklerine bağlı olarak yönetim görevi karşılığında </a:t>
            </a:r>
            <a:r>
              <a:rPr lang="tr-TR" sz="2400" dirty="0" smtClean="0">
                <a:latin typeface="Times New Roman" panose="02020603050405020304" pitchFamily="18" charset="0"/>
                <a:cs typeface="Times New Roman" panose="02020603050405020304" pitchFamily="18" charset="0"/>
              </a:rPr>
              <a:t>anılan Kararın </a:t>
            </a:r>
            <a:r>
              <a:rPr lang="tr-TR" sz="2400" dirty="0">
                <a:latin typeface="Times New Roman" panose="02020603050405020304" pitchFamily="18" charset="0"/>
                <a:cs typeface="Times New Roman" panose="02020603050405020304" pitchFamily="18" charset="0"/>
              </a:rPr>
              <a:t>10'uncu maddesine göre ders niteliğinde yönetim görevi adı altında ek ders ücretinden yararlandırılan yöneticilerin, hafta içinde saat </a:t>
            </a:r>
            <a:r>
              <a:rPr lang="tr-TR" sz="2400" dirty="0" smtClean="0">
                <a:latin typeface="Times New Roman" panose="02020603050405020304" pitchFamily="18" charset="0"/>
                <a:cs typeface="Times New Roman" panose="02020603050405020304" pitchFamily="18" charset="0"/>
              </a:rPr>
              <a:t>17.00'den </a:t>
            </a:r>
            <a:r>
              <a:rPr lang="tr-TR" sz="2400" dirty="0">
                <a:latin typeface="Times New Roman" panose="02020603050405020304" pitchFamily="18" charset="0"/>
                <a:cs typeface="Times New Roman" panose="02020603050405020304" pitchFamily="18" charset="0"/>
              </a:rPr>
              <a:t>sonra olsa dahi yönetim görevine bağlı olarak ayrıca ek ders ücretinden yararlandırılmaları </a:t>
            </a:r>
            <a:r>
              <a:rPr lang="tr-TR" sz="2400" b="1" dirty="0">
                <a:latin typeface="Times New Roman" panose="02020603050405020304" pitchFamily="18" charset="0"/>
                <a:cs typeface="Times New Roman" panose="02020603050405020304" pitchFamily="18" charset="0"/>
              </a:rPr>
              <a:t>mümkün bulunmamaktadır.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8</a:t>
            </a:fld>
            <a:endParaRPr lang="tr-TR" altLang="tr-TR"/>
          </a:p>
        </p:txBody>
      </p:sp>
    </p:spTree>
    <p:extLst>
      <p:ext uri="{BB962C8B-B14F-4D97-AF65-F5344CB8AC3E}">
        <p14:creationId xmlns:p14="http://schemas.microsoft.com/office/powerpoint/2010/main" xmlns="" val="3683554596"/>
      </p:ext>
    </p:extLst>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Kurslarda ödenecek ek ders ücretleri</a:t>
            </a:r>
          </a:p>
        </p:txBody>
      </p:sp>
      <p:sp>
        <p:nvSpPr>
          <p:cNvPr id="3" name="İçerik Yer Tutucusu 2"/>
          <p:cNvSpPr>
            <a:spLocks noGrp="1"/>
          </p:cNvSpPr>
          <p:nvPr>
            <p:ph idx="1"/>
          </p:nvPr>
        </p:nvSpPr>
        <p:spPr>
          <a:xfrm>
            <a:off x="457200" y="1124744"/>
            <a:ext cx="8229600" cy="5001419"/>
          </a:xfrm>
        </p:spPr>
        <p:txBody>
          <a:bodyPr/>
          <a:lstStyle/>
          <a:p>
            <a:pPr marL="0" indent="0" algn="just">
              <a:buNone/>
            </a:pPr>
            <a:r>
              <a:rPr lang="tr-TR" sz="2200" b="1" dirty="0">
                <a:latin typeface="Times New Roman" panose="02020603050405020304" pitchFamily="18" charset="0"/>
                <a:cs typeface="Times New Roman" panose="02020603050405020304" pitchFamily="18" charset="0"/>
              </a:rPr>
              <a:t>6- Okul yöneticilerinin maaş karşılığı 2 saat fiilen derse girmesi, 10 saat de kurs kapsamında derse girmesi durumunda kaç saat ek ders ücreti ödenir?</a:t>
            </a:r>
            <a:endParaRPr lang="tr-TR" sz="2200" dirty="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Kararın 5‘inci </a:t>
            </a:r>
            <a:r>
              <a:rPr lang="tr-TR" sz="2200" dirty="0">
                <a:latin typeface="Times New Roman" panose="02020603050405020304" pitchFamily="18" charset="0"/>
                <a:cs typeface="Times New Roman" panose="02020603050405020304" pitchFamily="18" charset="0"/>
              </a:rPr>
              <a:t>maddesine göre, okul yöneticileri haftada 6 saat aylık karşılığı ders okutmakla yükümlü bulunmaktadırlar. Ancak yöneticiler, ek ders görevi almak istemedikleri takdirde </a:t>
            </a:r>
            <a:r>
              <a:rPr lang="tr-TR" sz="2200" b="1" u="sng" dirty="0" smtClean="0">
                <a:latin typeface="Times New Roman" panose="02020603050405020304" pitchFamily="18" charset="0"/>
                <a:cs typeface="Times New Roman" panose="02020603050405020304" pitchFamily="18" charset="0"/>
              </a:rPr>
              <a:t>Toplu Sözleşme hükmü </a:t>
            </a:r>
            <a:r>
              <a:rPr lang="tr-TR" sz="2200" dirty="0">
                <a:latin typeface="Times New Roman" panose="02020603050405020304" pitchFamily="18" charset="0"/>
                <a:cs typeface="Times New Roman" panose="02020603050405020304" pitchFamily="18" charset="0"/>
              </a:rPr>
              <a:t>gereğince aylık karşılığı olarak haftada 2 saat ders okutabilmektedirler. </a:t>
            </a:r>
          </a:p>
          <a:p>
            <a:pPr marL="0" indent="0" algn="just">
              <a:buNone/>
            </a:pPr>
            <a:r>
              <a:rPr lang="tr-TR" sz="2200" dirty="0" smtClean="0">
                <a:latin typeface="Times New Roman" panose="02020603050405020304" pitchFamily="18" charset="0"/>
                <a:cs typeface="Times New Roman" panose="02020603050405020304" pitchFamily="18" charset="0"/>
              </a:rPr>
              <a:t>Bu </a:t>
            </a:r>
            <a:r>
              <a:rPr lang="tr-TR" sz="2200" dirty="0">
                <a:latin typeface="Times New Roman" panose="02020603050405020304" pitchFamily="18" charset="0"/>
                <a:cs typeface="Times New Roman" panose="02020603050405020304" pitchFamily="18" charset="0"/>
              </a:rPr>
              <a:t>durumda haftada toplam 12 saat ders okutan yöneticinin okuttuğu bu derslerin 6 saatinin aylık karşılığı, geri kalan 6 saatinin ise ek ders ücreti karşılığı değerlendirilmesi gerekmektedir. Ancak, bu derslerden cumartesi ve pazar günleri okuttukları kısmının ise, aylık karşılığı ders görevini doldurup doldurmadıklarına bakılmaksızın ek ders ücreti karşılığında değerlendirilmesi gerekmektedir.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9</a:t>
            </a:fld>
            <a:endParaRPr lang="tr-TR" altLang="tr-TR"/>
          </a:p>
        </p:txBody>
      </p:sp>
    </p:spTree>
    <p:extLst>
      <p:ext uri="{BB962C8B-B14F-4D97-AF65-F5344CB8AC3E}">
        <p14:creationId xmlns:p14="http://schemas.microsoft.com/office/powerpoint/2010/main" xmlns="" val="4098964802"/>
      </p:ext>
    </p:extLst>
  </p:cSld>
  <p:clrMapOvr>
    <a:masterClrMapping/>
  </p:clrMapOvr>
  <p:transition spd="slow">
    <p:blinds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11092</TotalTime>
  <Words>2360</Words>
  <Application>Microsoft Office PowerPoint</Application>
  <PresentationFormat>Ekran Gösterisi (4:3)</PresentationFormat>
  <Paragraphs>201</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Gezinti</vt:lpstr>
      <vt:lpstr>Slayt 1</vt:lpstr>
      <vt:lpstr>İLGİLİ  MEVZUAT</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Toplu Sözleşme (2016-2017)</vt:lpstr>
      <vt:lpstr>Kurslarda ödenecek ek ders ücretleri</vt:lpstr>
      <vt:lpstr>Kurslarda ödenecek ek ders ücretleri</vt:lpstr>
      <vt:lpstr>Kurslarda ödenecek ek ders ücretleri</vt:lpstr>
      <vt:lpstr>Kurslarda ödenecek ek ders ücretleri</vt:lpstr>
      <vt:lpstr>1076 SAYILI KANUN</vt:lpstr>
      <vt:lpstr>Kurslarda ödenecek ek ders ücretleri</vt:lpstr>
      <vt:lpstr>             MİLLÎ EĞİTİM BAKANLIĞI  REHBERLİK VE PSİKOLOJİK DANIŞMA HİZMETLERİ YÖNETMELİĞİ </vt:lpstr>
      <vt:lpstr>Kurslarda ödenecek ek ders ücretleri</vt:lpstr>
      <vt:lpstr>Devlet Memurları Kanunu</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Kurslarda ödenecek ek ders ücretleri</vt:lpstr>
      <vt:lpstr>EĞİTİM, ÖĞRETİM VE BİLİM HİZMET KOLUNA İLİŞKİN TOPLU SÖZLEŞME</vt:lpstr>
      <vt:lpstr>Kurslarda ödenecek ek ders ücretleri</vt:lpstr>
      <vt:lpstr>Kurslarda ödenecek ek ders ücretleri</vt:lpstr>
      <vt:lpstr>Slayt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sınav</cp:lastModifiedBy>
  <cp:revision>1010</cp:revision>
  <dcterms:created xsi:type="dcterms:W3CDTF">2011-10-11T08:25:07Z</dcterms:created>
  <dcterms:modified xsi:type="dcterms:W3CDTF">2015-12-21T12:43:06Z</dcterms:modified>
</cp:coreProperties>
</file>