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9"/>
  </p:notesMasterIdLst>
  <p:handoutMasterIdLst>
    <p:handoutMasterId r:id="rId30"/>
  </p:handoutMasterIdLst>
  <p:sldIdLst>
    <p:sldId id="257" r:id="rId3"/>
    <p:sldId id="334" r:id="rId4"/>
    <p:sldId id="339" r:id="rId5"/>
    <p:sldId id="386" r:id="rId6"/>
    <p:sldId id="387" r:id="rId7"/>
    <p:sldId id="388" r:id="rId8"/>
    <p:sldId id="389" r:id="rId9"/>
    <p:sldId id="391" r:id="rId10"/>
    <p:sldId id="392" r:id="rId11"/>
    <p:sldId id="412" r:id="rId12"/>
    <p:sldId id="393" r:id="rId13"/>
    <p:sldId id="413" r:id="rId14"/>
    <p:sldId id="394" r:id="rId15"/>
    <p:sldId id="395" r:id="rId16"/>
    <p:sldId id="417" r:id="rId17"/>
    <p:sldId id="396" r:id="rId18"/>
    <p:sldId id="418" r:id="rId19"/>
    <p:sldId id="397" r:id="rId20"/>
    <p:sldId id="398" r:id="rId21"/>
    <p:sldId id="414" r:id="rId22"/>
    <p:sldId id="405" r:id="rId23"/>
    <p:sldId id="416" r:id="rId24"/>
    <p:sldId id="408" r:id="rId25"/>
    <p:sldId id="410" r:id="rId26"/>
    <p:sldId id="411" r:id="rId27"/>
    <p:sldId id="367" r:id="rId28"/>
  </p:sldIdLst>
  <p:sldSz cx="12192000" cy="6858000"/>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6AC"/>
    <a:srgbClr val="FEE3CE"/>
    <a:srgbClr val="FFFFCC"/>
    <a:srgbClr val="FFCC99"/>
    <a:srgbClr val="0000CC"/>
    <a:srgbClr val="CCECFF"/>
    <a:srgbClr val="CCCCFF"/>
    <a:srgbClr val="FFCCCC"/>
    <a:srgbClr val="CCFF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0" autoAdjust="0"/>
    <p:restoredTop sz="90537" autoAdjust="0"/>
  </p:normalViewPr>
  <p:slideViewPr>
    <p:cSldViewPr snapToGrid="0">
      <p:cViewPr varScale="1">
        <p:scale>
          <a:sx n="63" d="100"/>
          <a:sy n="63" d="100"/>
        </p:scale>
        <p:origin x="715" y="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53" d="100"/>
          <a:sy n="53" d="100"/>
        </p:scale>
        <p:origin x="-2624" y="-48"/>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C1A4CDBB-4126-4654-98C4-86DCACB46DCD}" type="datetimeFigureOut">
              <a:rPr lang="tr-TR" smtClean="0"/>
              <a:pPr/>
              <a:t>30.09.2018</a:t>
            </a:fld>
            <a:endParaRPr lang="tr-TR"/>
          </a:p>
        </p:txBody>
      </p:sp>
      <p:sp>
        <p:nvSpPr>
          <p:cNvPr id="4" name="Altbilgi Yer Tutucusu 3"/>
          <p:cNvSpPr>
            <a:spLocks noGrp="1"/>
          </p:cNvSpPr>
          <p:nvPr>
            <p:ph type="ftr" sz="quarter" idx="2"/>
          </p:nvPr>
        </p:nvSpPr>
        <p:spPr>
          <a:xfrm>
            <a:off x="0" y="9431258"/>
            <a:ext cx="2946400" cy="49696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31258"/>
            <a:ext cx="2946400" cy="496967"/>
          </a:xfrm>
          <a:prstGeom prst="rect">
            <a:avLst/>
          </a:prstGeom>
        </p:spPr>
        <p:txBody>
          <a:bodyPr vert="horz" lIns="91440" tIns="45720" rIns="91440" bIns="45720" rtlCol="0" anchor="b"/>
          <a:lstStyle>
            <a:lvl1pPr algn="r">
              <a:defRPr sz="1200"/>
            </a:lvl1pPr>
          </a:lstStyle>
          <a:p>
            <a:fld id="{C1823875-20BE-4142-B22A-09B71481F8F8}" type="slidenum">
              <a:rPr lang="tr-TR" smtClean="0"/>
              <a:pPr/>
              <a:t>‹#›</a:t>
            </a:fld>
            <a:endParaRPr lang="tr-TR"/>
          </a:p>
        </p:txBody>
      </p:sp>
    </p:spTree>
    <p:extLst>
      <p:ext uri="{BB962C8B-B14F-4D97-AF65-F5344CB8AC3E}">
        <p14:creationId xmlns:p14="http://schemas.microsoft.com/office/powerpoint/2010/main" val="117449282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2A93B3AA-F781-4AA8-BDDD-6EBF196D18A4}" type="datetimeFigureOut">
              <a:rPr lang="tr-TR" smtClean="0"/>
              <a:pPr/>
              <a:t>30.09.2018</a:t>
            </a:fld>
            <a:endParaRPr lang="tr-TR"/>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303E0D2A-474A-4FC1-BE06-C324F81057D3}" type="slidenum">
              <a:rPr lang="tr-TR" smtClean="0"/>
              <a:pPr/>
              <a:t>‹#›</a:t>
            </a:fld>
            <a:endParaRPr lang="tr-TR"/>
          </a:p>
        </p:txBody>
      </p:sp>
    </p:spTree>
    <p:extLst>
      <p:ext uri="{BB962C8B-B14F-4D97-AF65-F5344CB8AC3E}">
        <p14:creationId xmlns:p14="http://schemas.microsoft.com/office/powerpoint/2010/main" val="103556596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03E0D2A-474A-4FC1-BE06-C324F81057D3}" type="slidenum">
              <a:rPr lang="tr-TR" smtClean="0"/>
              <a:pPr/>
              <a:t>1</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638771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10</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11</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12</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13</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14</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15</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16</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17</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18</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19</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2</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p:txBody>
      </p:sp>
      <p:sp>
        <p:nvSpPr>
          <p:cNvPr id="4" name="Slayt Numarası Yer Tutucusu 3"/>
          <p:cNvSpPr>
            <a:spLocks noGrp="1"/>
          </p:cNvSpPr>
          <p:nvPr>
            <p:ph type="sldNum" sz="quarter" idx="10"/>
          </p:nvPr>
        </p:nvSpPr>
        <p:spPr/>
        <p:txBody>
          <a:bodyPr/>
          <a:lstStyle/>
          <a:p>
            <a:fld id="{303E0D2A-474A-4FC1-BE06-C324F81057D3}" type="slidenum">
              <a:rPr lang="tr-TR" smtClean="0"/>
              <a:pPr/>
              <a:t>20</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p:txBody>
      </p:sp>
      <p:sp>
        <p:nvSpPr>
          <p:cNvPr id="4" name="Slayt Numarası Yer Tutucusu 3"/>
          <p:cNvSpPr>
            <a:spLocks noGrp="1"/>
          </p:cNvSpPr>
          <p:nvPr>
            <p:ph type="sldNum" sz="quarter" idx="10"/>
          </p:nvPr>
        </p:nvSpPr>
        <p:spPr/>
        <p:txBody>
          <a:bodyPr/>
          <a:lstStyle/>
          <a:p>
            <a:fld id="{303E0D2A-474A-4FC1-BE06-C324F81057D3}" type="slidenum">
              <a:rPr lang="tr-TR" smtClean="0"/>
              <a:pPr/>
              <a:t>21</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p:txBody>
      </p:sp>
      <p:sp>
        <p:nvSpPr>
          <p:cNvPr id="4" name="Slayt Numarası Yer Tutucusu 3"/>
          <p:cNvSpPr>
            <a:spLocks noGrp="1"/>
          </p:cNvSpPr>
          <p:nvPr>
            <p:ph type="sldNum" sz="quarter" idx="10"/>
          </p:nvPr>
        </p:nvSpPr>
        <p:spPr/>
        <p:txBody>
          <a:bodyPr/>
          <a:lstStyle/>
          <a:p>
            <a:fld id="{303E0D2A-474A-4FC1-BE06-C324F81057D3}" type="slidenum">
              <a:rPr lang="tr-TR" smtClean="0"/>
              <a:pPr/>
              <a:t>22</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p:txBody>
      </p:sp>
      <p:sp>
        <p:nvSpPr>
          <p:cNvPr id="4" name="Slayt Numarası Yer Tutucusu 3"/>
          <p:cNvSpPr>
            <a:spLocks noGrp="1"/>
          </p:cNvSpPr>
          <p:nvPr>
            <p:ph type="sldNum" sz="quarter" idx="10"/>
          </p:nvPr>
        </p:nvSpPr>
        <p:spPr/>
        <p:txBody>
          <a:bodyPr/>
          <a:lstStyle/>
          <a:p>
            <a:fld id="{303E0D2A-474A-4FC1-BE06-C324F81057D3}" type="slidenum">
              <a:rPr lang="tr-TR" smtClean="0"/>
              <a:pPr/>
              <a:t>23</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p:txBody>
      </p:sp>
      <p:sp>
        <p:nvSpPr>
          <p:cNvPr id="4" name="Slayt Numarası Yer Tutucusu 3"/>
          <p:cNvSpPr>
            <a:spLocks noGrp="1"/>
          </p:cNvSpPr>
          <p:nvPr>
            <p:ph type="sldNum" sz="quarter" idx="10"/>
          </p:nvPr>
        </p:nvSpPr>
        <p:spPr/>
        <p:txBody>
          <a:bodyPr/>
          <a:lstStyle/>
          <a:p>
            <a:fld id="{303E0D2A-474A-4FC1-BE06-C324F81057D3}" type="slidenum">
              <a:rPr lang="tr-TR" smtClean="0"/>
              <a:pPr/>
              <a:t>24</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p:txBody>
      </p:sp>
      <p:sp>
        <p:nvSpPr>
          <p:cNvPr id="4" name="Slayt Numarası Yer Tutucusu 3"/>
          <p:cNvSpPr>
            <a:spLocks noGrp="1"/>
          </p:cNvSpPr>
          <p:nvPr>
            <p:ph type="sldNum" sz="quarter" idx="10"/>
          </p:nvPr>
        </p:nvSpPr>
        <p:spPr/>
        <p:txBody>
          <a:bodyPr/>
          <a:lstStyle/>
          <a:p>
            <a:fld id="{303E0D2A-474A-4FC1-BE06-C324F81057D3}" type="slidenum">
              <a:rPr lang="tr-TR" smtClean="0"/>
              <a:pPr/>
              <a:t>25</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26</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özel eğitime ihtiyaç duymayan: özel</a:t>
            </a:r>
            <a:r>
              <a:rPr lang="tr-TR" baseline="0" dirty="0" smtClean="0"/>
              <a:t> eğitim tanısı almamış</a:t>
            </a:r>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3</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4</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5</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6</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7</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8</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3E0D2A-474A-4FC1-BE06-C324F81057D3}" type="slidenum">
              <a:rPr lang="tr-TR" smtClean="0"/>
              <a:pPr/>
              <a:t>9</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236025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CC6CAB-2A28-5443-9CAC-02DA1E5AC92C}" type="datetimeFigureOut">
              <a:rPr lang="en-US"/>
              <a:pPr>
                <a:defRPr/>
              </a:pPr>
              <a:t>9/30/2018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C2B63B-F72C-DC4C-9405-11720D657A1E}" type="slidenum">
              <a:rPr lang="en-US"/>
              <a:pPr>
                <a:defRPr/>
              </a:pPr>
              <a:t>‹#›</a:t>
            </a:fld>
            <a:endParaRPr lang="en-US"/>
          </a:p>
        </p:txBody>
      </p:sp>
    </p:spTree>
    <p:extLst>
      <p:ext uri="{BB962C8B-B14F-4D97-AF65-F5344CB8AC3E}">
        <p14:creationId xmlns:p14="http://schemas.microsoft.com/office/powerpoint/2010/main" val="23194302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014B2C-6CB8-F945-85DE-D50EF66F564B}" type="datetimeFigureOut">
              <a:rPr lang="en-US"/>
              <a:pPr>
                <a:defRPr/>
              </a:pPr>
              <a:t>9/30/2018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7BECC7F-9459-684B-A290-41EBD2F971F0}" type="slidenum">
              <a:rPr lang="en-US"/>
              <a:pPr>
                <a:defRPr/>
              </a:pPr>
              <a:t>‹#›</a:t>
            </a:fld>
            <a:endParaRPr lang="en-US"/>
          </a:p>
        </p:txBody>
      </p:sp>
    </p:spTree>
    <p:extLst>
      <p:ext uri="{BB962C8B-B14F-4D97-AF65-F5344CB8AC3E}">
        <p14:creationId xmlns:p14="http://schemas.microsoft.com/office/powerpoint/2010/main" val="8878343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10F38A-4B3B-0C45-AD7B-E013BE603FDB}" type="datetimeFigureOut">
              <a:rPr lang="en-US"/>
              <a:pPr>
                <a:defRPr/>
              </a:pPr>
              <a:t>9/30/2018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76CC588-895A-BF4A-A680-9E29AE5DD3EE}" type="slidenum">
              <a:rPr lang="en-US"/>
              <a:pPr>
                <a:defRPr/>
              </a:pPr>
              <a:t>‹#›</a:t>
            </a:fld>
            <a:endParaRPr lang="en-US"/>
          </a:p>
        </p:txBody>
      </p:sp>
    </p:spTree>
    <p:extLst>
      <p:ext uri="{BB962C8B-B14F-4D97-AF65-F5344CB8AC3E}">
        <p14:creationId xmlns:p14="http://schemas.microsoft.com/office/powerpoint/2010/main" val="26479980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840C8ADC-1D83-D74A-B727-4167E5E160EF}" type="datetimeFigureOut">
              <a:rPr lang="en-US" smtClean="0">
                <a:solidFill>
                  <a:prstClr val="black">
                    <a:tint val="75000"/>
                  </a:prstClr>
                </a:solidFill>
              </a:rPr>
              <a:pPr/>
              <a:t>9/30/2018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0280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840C8ADC-1D83-D74A-B727-4167E5E160EF}" type="datetimeFigureOut">
              <a:rPr lang="en-US" smtClean="0">
                <a:solidFill>
                  <a:prstClr val="black">
                    <a:tint val="75000"/>
                  </a:prstClr>
                </a:solidFill>
              </a:rPr>
              <a:pPr/>
              <a:t>9/30/2018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1121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840C8ADC-1D83-D74A-B727-4167E5E160EF}" type="datetimeFigureOut">
              <a:rPr lang="en-US" smtClean="0">
                <a:solidFill>
                  <a:prstClr val="black">
                    <a:tint val="75000"/>
                  </a:prstClr>
                </a:solidFill>
              </a:rPr>
              <a:pPr/>
              <a:t>9/30/2018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0966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840C8ADC-1D83-D74A-B727-4167E5E160EF}" type="datetimeFigureOut">
              <a:rPr lang="en-US" smtClean="0">
                <a:solidFill>
                  <a:prstClr val="black">
                    <a:tint val="75000"/>
                  </a:prstClr>
                </a:solidFill>
              </a:rPr>
              <a:pPr/>
              <a:t>9/30/2018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5562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840C8ADC-1D83-D74A-B727-4167E5E160EF}" type="datetimeFigureOut">
              <a:rPr lang="en-US" smtClean="0">
                <a:solidFill>
                  <a:prstClr val="black">
                    <a:tint val="75000"/>
                  </a:prstClr>
                </a:solidFill>
              </a:rPr>
              <a:pPr/>
              <a:t>9/30/2018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6969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840C8ADC-1D83-D74A-B727-4167E5E160EF}" type="datetimeFigureOut">
              <a:rPr lang="en-US" smtClean="0">
                <a:solidFill>
                  <a:prstClr val="black">
                    <a:tint val="75000"/>
                  </a:prstClr>
                </a:solidFill>
              </a:rPr>
              <a:pPr/>
              <a:t>9/30/2018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543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C8ADC-1D83-D74A-B727-4167E5E160EF}" type="datetimeFigureOut">
              <a:rPr lang="en-US" smtClean="0">
                <a:solidFill>
                  <a:prstClr val="black">
                    <a:tint val="75000"/>
                  </a:prstClr>
                </a:solidFill>
              </a:rPr>
              <a:pPr/>
              <a:t>9/30/2018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2023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840C8ADC-1D83-D74A-B727-4167E5E160EF}" type="datetimeFigureOut">
              <a:rPr lang="en-US" smtClean="0">
                <a:solidFill>
                  <a:prstClr val="black">
                    <a:tint val="75000"/>
                  </a:prstClr>
                </a:solidFill>
              </a:rPr>
              <a:pPr/>
              <a:t>9/30/2018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7992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35CC81-A1B1-814A-AA5A-4A4A066A8A40}" type="datetimeFigureOut">
              <a:rPr lang="en-US"/>
              <a:pPr>
                <a:defRPr/>
              </a:pPr>
              <a:t>9/30/2018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D6416AB-CEA1-6640-B7D6-4B0506CCB3B7}" type="slidenum">
              <a:rPr lang="en-US"/>
              <a:pPr>
                <a:defRPr/>
              </a:pPr>
              <a:t>‹#›</a:t>
            </a:fld>
            <a:endParaRPr lang="en-US"/>
          </a:p>
        </p:txBody>
      </p:sp>
    </p:spTree>
    <p:extLst>
      <p:ext uri="{BB962C8B-B14F-4D97-AF65-F5344CB8AC3E}">
        <p14:creationId xmlns:p14="http://schemas.microsoft.com/office/powerpoint/2010/main" val="35677306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840C8ADC-1D83-D74A-B727-4167E5E160EF}" type="datetimeFigureOut">
              <a:rPr lang="en-US" smtClean="0">
                <a:solidFill>
                  <a:prstClr val="black">
                    <a:tint val="75000"/>
                  </a:prstClr>
                </a:solidFill>
              </a:rPr>
              <a:pPr/>
              <a:t>9/30/2018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955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840C8ADC-1D83-D74A-B727-4167E5E160EF}" type="datetimeFigureOut">
              <a:rPr lang="en-US" smtClean="0">
                <a:solidFill>
                  <a:prstClr val="black">
                    <a:tint val="75000"/>
                  </a:prstClr>
                </a:solidFill>
              </a:rPr>
              <a:pPr/>
              <a:t>9/30/2018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5990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840C8ADC-1D83-D74A-B727-4167E5E160EF}" type="datetimeFigureOut">
              <a:rPr lang="en-US" smtClean="0">
                <a:solidFill>
                  <a:prstClr val="black">
                    <a:tint val="75000"/>
                  </a:prstClr>
                </a:solidFill>
              </a:rPr>
              <a:pPr/>
              <a:t>9/30/2018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7E3F6B-2E0F-684D-898F-2F8A62D568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1020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7C0DFA-8DB7-E045-A597-5D0478318160}" type="datetimeFigureOut">
              <a:rPr lang="en-US"/>
              <a:pPr>
                <a:defRPr/>
              </a:pPr>
              <a:t>9/30/2018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E2D781-A331-6D41-A278-B8491C34BBD5}" type="slidenum">
              <a:rPr lang="en-US"/>
              <a:pPr>
                <a:defRPr/>
              </a:pPr>
              <a:t>‹#›</a:t>
            </a:fld>
            <a:endParaRPr lang="en-US"/>
          </a:p>
        </p:txBody>
      </p:sp>
    </p:spTree>
    <p:extLst>
      <p:ext uri="{BB962C8B-B14F-4D97-AF65-F5344CB8AC3E}">
        <p14:creationId xmlns:p14="http://schemas.microsoft.com/office/powerpoint/2010/main" val="25265260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0BE96AA-65EE-784F-A3C3-748A7491F0CF}" type="datetimeFigureOut">
              <a:rPr lang="en-US"/>
              <a:pPr>
                <a:defRPr/>
              </a:pPr>
              <a:t>9/30/2018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CCB176B-3C00-AB45-880C-5A998255934C}" type="slidenum">
              <a:rPr lang="en-US"/>
              <a:pPr>
                <a:defRPr/>
              </a:pPr>
              <a:t>‹#›</a:t>
            </a:fld>
            <a:endParaRPr lang="en-US"/>
          </a:p>
        </p:txBody>
      </p:sp>
    </p:spTree>
    <p:extLst>
      <p:ext uri="{BB962C8B-B14F-4D97-AF65-F5344CB8AC3E}">
        <p14:creationId xmlns:p14="http://schemas.microsoft.com/office/powerpoint/2010/main" val="806256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DECC13B-5D79-F74C-A4C7-5C910DF46C00}" type="datetimeFigureOut">
              <a:rPr lang="en-US"/>
              <a:pPr>
                <a:defRPr/>
              </a:pPr>
              <a:t>9/30/2018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D11CA57-42C5-4A43-8267-8948ED58A89A}" type="slidenum">
              <a:rPr lang="en-US"/>
              <a:pPr>
                <a:defRPr/>
              </a:pPr>
              <a:t>‹#›</a:t>
            </a:fld>
            <a:endParaRPr lang="en-US"/>
          </a:p>
        </p:txBody>
      </p:sp>
    </p:spTree>
    <p:extLst>
      <p:ext uri="{BB962C8B-B14F-4D97-AF65-F5344CB8AC3E}">
        <p14:creationId xmlns:p14="http://schemas.microsoft.com/office/powerpoint/2010/main" val="36947678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8EFD3BA-6406-504E-81C8-ABA9774EB79B}" type="datetimeFigureOut">
              <a:rPr lang="en-US"/>
              <a:pPr>
                <a:defRPr/>
              </a:pPr>
              <a:t>9/30/2018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61A8F90-33F5-E549-AAFA-AE9EEC0F0AD5}" type="slidenum">
              <a:rPr lang="en-US"/>
              <a:pPr>
                <a:defRPr/>
              </a:pPr>
              <a:t>‹#›</a:t>
            </a:fld>
            <a:endParaRPr lang="en-US"/>
          </a:p>
        </p:txBody>
      </p:sp>
    </p:spTree>
    <p:extLst>
      <p:ext uri="{BB962C8B-B14F-4D97-AF65-F5344CB8AC3E}">
        <p14:creationId xmlns:p14="http://schemas.microsoft.com/office/powerpoint/2010/main" val="16656093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BCA2D0-7681-F148-A72A-7BE041FDD617}" type="datetimeFigureOut">
              <a:rPr lang="en-US"/>
              <a:pPr>
                <a:defRPr/>
              </a:pPr>
              <a:t>9/30/2018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40381C1-3CE0-E149-BA4A-E42491AE9D48}" type="slidenum">
              <a:rPr lang="en-US"/>
              <a:pPr>
                <a:defRPr/>
              </a:pPr>
              <a:t>‹#›</a:t>
            </a:fld>
            <a:endParaRPr lang="en-US"/>
          </a:p>
        </p:txBody>
      </p:sp>
    </p:spTree>
    <p:extLst>
      <p:ext uri="{BB962C8B-B14F-4D97-AF65-F5344CB8AC3E}">
        <p14:creationId xmlns:p14="http://schemas.microsoft.com/office/powerpoint/2010/main" val="4569305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9C1A55-B637-5347-A5F4-BC7704D74C8F}" type="datetimeFigureOut">
              <a:rPr lang="en-US"/>
              <a:pPr>
                <a:defRPr/>
              </a:pPr>
              <a:t>9/30/2018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32D84AF-0091-B048-BFFF-DB6041BFF05F}" type="slidenum">
              <a:rPr lang="en-US"/>
              <a:pPr>
                <a:defRPr/>
              </a:pPr>
              <a:t>‹#›</a:t>
            </a:fld>
            <a:endParaRPr lang="en-US"/>
          </a:p>
        </p:txBody>
      </p:sp>
    </p:spTree>
    <p:extLst>
      <p:ext uri="{BB962C8B-B14F-4D97-AF65-F5344CB8AC3E}">
        <p14:creationId xmlns:p14="http://schemas.microsoft.com/office/powerpoint/2010/main" val="31018337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04218E-D357-AD41-A9F0-0BCDF8E0E6B4}" type="datetimeFigureOut">
              <a:rPr lang="en-US"/>
              <a:pPr>
                <a:defRPr/>
              </a:pPr>
              <a:t>9/30/2018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86E8E7-7E2B-8A43-B4D8-C16213B0902B}" type="slidenum">
              <a:rPr lang="en-US"/>
              <a:pPr>
                <a:defRPr/>
              </a:pPr>
              <a:t>‹#›</a:t>
            </a:fld>
            <a:endParaRPr lang="en-US"/>
          </a:p>
        </p:txBody>
      </p:sp>
    </p:spTree>
    <p:extLst>
      <p:ext uri="{BB962C8B-B14F-4D97-AF65-F5344CB8AC3E}">
        <p14:creationId xmlns:p14="http://schemas.microsoft.com/office/powerpoint/2010/main" val="24515420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tr-TR"/>
              <a:t>Click to edit Master title style</a:t>
            </a:r>
            <a:endParaRPr 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defTabSz="457200" fontAlgn="base">
              <a:spcBef>
                <a:spcPct val="0"/>
              </a:spcBef>
              <a:spcAft>
                <a:spcPct val="0"/>
              </a:spcAft>
              <a:defRPr/>
            </a:pPr>
            <a:fld id="{F34E3379-E6F8-D248-B43B-63B5622D42BF}" type="datetimeFigureOut">
              <a:rPr lang="en-US" smtClean="0">
                <a:ea typeface="MS PGothic" charset="0"/>
              </a:rPr>
              <a:pPr defTabSz="457200" fontAlgn="base">
                <a:spcBef>
                  <a:spcPct val="0"/>
                </a:spcBef>
                <a:spcAft>
                  <a:spcPct val="0"/>
                </a:spcAft>
                <a:defRPr/>
              </a:pPr>
              <a:t>9/30/2018</a:t>
            </a:fld>
            <a:endParaRPr lang="en-US">
              <a:ea typeface="MS PGothic"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defTabSz="457200" fontAlgn="base">
              <a:spcBef>
                <a:spcPct val="0"/>
              </a:spcBef>
              <a:spcAft>
                <a:spcPct val="0"/>
              </a:spcAft>
              <a:defRPr/>
            </a:pPr>
            <a:fld id="{7D86E92E-E58E-B146-BBED-AEC43C6336C3}" type="slidenum">
              <a:rPr lang="en-US" smtClean="0">
                <a:ea typeface="MS PGothic" charset="0"/>
              </a:rPr>
              <a:pPr defTabSz="457200" fontAlgn="base">
                <a:spcBef>
                  <a:spcPct val="0"/>
                </a:spcBef>
                <a:spcAft>
                  <a:spcPct val="0"/>
                </a:spcAft>
                <a:defRPr/>
              </a:pPr>
              <a:t>‹#›</a:t>
            </a:fld>
            <a:endParaRPr lang="en-US">
              <a:ea typeface="MS PGothic" charset="0"/>
            </a:endParaRPr>
          </a:p>
        </p:txBody>
      </p:sp>
    </p:spTree>
    <p:extLst>
      <p:ext uri="{BB962C8B-B14F-4D97-AF65-F5344CB8AC3E}">
        <p14:creationId xmlns:p14="http://schemas.microsoft.com/office/powerpoint/2010/main" val="2238151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40C8ADC-1D83-D74A-B727-4167E5E160EF}" type="datetimeFigureOut">
              <a:rPr lang="en-US" smtClean="0">
                <a:solidFill>
                  <a:prstClr val="black">
                    <a:tint val="75000"/>
                  </a:prstClr>
                </a:solidFill>
              </a:rPr>
              <a:pPr defTabSz="457200"/>
              <a:t>9/30/2018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B7E3F6B-2E0F-684D-898F-2F8A62D568E3}"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9160647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75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Unvan 1"/>
          <p:cNvSpPr>
            <a:spLocks noGrp="1"/>
          </p:cNvSpPr>
          <p:nvPr>
            <p:ph type="ctrTitle"/>
          </p:nvPr>
        </p:nvSpPr>
        <p:spPr>
          <a:xfrm>
            <a:off x="0" y="2406546"/>
            <a:ext cx="12192000" cy="1470025"/>
          </a:xfrm>
        </p:spPr>
        <p:txBody>
          <a:bodyPr/>
          <a:lstStyle/>
          <a:p>
            <a:r>
              <a:rPr lang="tr-TR" sz="3000" b="1" dirty="0" smtClean="0">
                <a:solidFill>
                  <a:schemeClr val="bg1"/>
                </a:solidFill>
                <a:latin typeface="Arial"/>
                <a:cs typeface="Arial"/>
              </a:rPr>
              <a:t>T.C.</a:t>
            </a:r>
            <a:br>
              <a:rPr lang="tr-TR" sz="3000" b="1" dirty="0" smtClean="0">
                <a:solidFill>
                  <a:schemeClr val="bg1"/>
                </a:solidFill>
                <a:latin typeface="Arial"/>
                <a:cs typeface="Arial"/>
              </a:rPr>
            </a:br>
            <a:r>
              <a:rPr lang="tr-TR" sz="3000" b="1" dirty="0" smtClean="0">
                <a:solidFill>
                  <a:schemeClr val="bg1"/>
                </a:solidFill>
                <a:latin typeface="Arial"/>
                <a:cs typeface="Arial"/>
              </a:rPr>
              <a:t>MİLLÎ EĞİTİM BAKANLIĞI</a:t>
            </a:r>
            <a:endParaRPr lang="tr-TR" sz="3000" b="1" dirty="0">
              <a:solidFill>
                <a:schemeClr val="bg1"/>
              </a:solidFill>
              <a:latin typeface="Arial"/>
              <a:cs typeface="Arial"/>
            </a:endParaRPr>
          </a:p>
        </p:txBody>
      </p:sp>
      <p:sp>
        <p:nvSpPr>
          <p:cNvPr id="3" name="Alt Başlık 2"/>
          <p:cNvSpPr>
            <a:spLocks noGrp="1"/>
          </p:cNvSpPr>
          <p:nvPr>
            <p:ph type="subTitle" idx="1"/>
          </p:nvPr>
        </p:nvSpPr>
        <p:spPr>
          <a:xfrm>
            <a:off x="0" y="3634972"/>
            <a:ext cx="12192000" cy="673737"/>
          </a:xfrm>
        </p:spPr>
        <p:txBody>
          <a:bodyPr/>
          <a:lstStyle/>
          <a:p>
            <a:r>
              <a:rPr lang="tr-TR" sz="2600" dirty="0" smtClean="0">
                <a:solidFill>
                  <a:srgbClr val="FFFFFF"/>
                </a:solidFill>
              </a:rPr>
              <a:t>TEMEL EĞİTİM GENEL MÜDÜRLÜĞÜ</a:t>
            </a:r>
          </a:p>
          <a:p>
            <a:endParaRPr lang="tr-TR" sz="2600" dirty="0">
              <a:solidFill>
                <a:srgbClr val="FFFFFF"/>
              </a:solidFill>
            </a:endParaRPr>
          </a:p>
        </p:txBody>
      </p:sp>
      <p:sp>
        <p:nvSpPr>
          <p:cNvPr id="5" name="Alt Başlık 2"/>
          <p:cNvSpPr txBox="1">
            <a:spLocks/>
          </p:cNvSpPr>
          <p:nvPr/>
        </p:nvSpPr>
        <p:spPr bwMode="auto">
          <a:xfrm>
            <a:off x="2324997" y="4477479"/>
            <a:ext cx="12192000" cy="120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MS PGothic" pitchFamily="34" charset="-128"/>
                <a:cs typeface="MS PGothic"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MS PGothic" pitchFamily="34" charset="-128"/>
                <a:cs typeface="MS PGothic" charset="0"/>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MS PGothic" pitchFamily="34" charset="-128"/>
                <a:cs typeface="MS PGothic" charset="0"/>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S PGothic" pitchFamily="34" charset="-128"/>
                <a:cs typeface="MS PGothic" charset="0"/>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S PGothic" pitchFamily="34" charset="-128"/>
                <a:cs typeface="MS PGothic"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tr-TR" sz="2600" i="1" dirty="0" smtClean="0">
                <a:solidFill>
                  <a:srgbClr val="FFFFFF"/>
                </a:solidFill>
              </a:rPr>
              <a:t>İLKOKULLARDA YETİŞTİRME PROGRAMI</a:t>
            </a:r>
          </a:p>
          <a:p>
            <a:r>
              <a:rPr lang="tr-TR" sz="2200" i="1" dirty="0" smtClean="0">
                <a:solidFill>
                  <a:srgbClr val="FFFFFF"/>
                </a:solidFill>
              </a:rPr>
              <a:t>(2018)</a:t>
            </a:r>
            <a:endParaRPr lang="tr-TR" sz="2200" i="1" dirty="0">
              <a:solidFill>
                <a:srgbClr val="FFFFFF"/>
              </a:solidFill>
            </a:endParaRPr>
          </a:p>
        </p:txBody>
      </p:sp>
    </p:spTree>
    <p:extLst>
      <p:ext uri="{BB962C8B-B14F-4D97-AF65-F5344CB8AC3E}">
        <p14:creationId xmlns:p14="http://schemas.microsoft.com/office/powerpoint/2010/main" val="28968718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55106" y="1850474"/>
            <a:ext cx="10186587" cy="3750770"/>
          </a:xfrm>
          <a:prstGeom prst="rect">
            <a:avLst/>
          </a:prstGeom>
        </p:spPr>
        <p:txBody>
          <a:bodyPr wrap="square">
            <a:spAutoFit/>
          </a:bodyPr>
          <a:lstStyle/>
          <a:p>
            <a:pPr algn="just">
              <a:lnSpc>
                <a:spcPts val="3200"/>
              </a:lnSpc>
            </a:pPr>
            <a:r>
              <a:rPr lang="tr-TR" sz="2000" b="1" dirty="0"/>
              <a:t>Komisyonun görevleri</a:t>
            </a:r>
          </a:p>
          <a:p>
            <a:pPr marL="342900" lvl="0" indent="-342900" algn="just">
              <a:lnSpc>
                <a:spcPts val="3200"/>
              </a:lnSpc>
              <a:buFont typeface="+mj-lt"/>
              <a:buAutoNum type="alphaLcParenR"/>
            </a:pPr>
            <a:r>
              <a:rPr lang="tr-TR" sz="2000" dirty="0"/>
              <a:t>Ekim ayının 3 üncü haftasında sınıf öğretmenleri tarafından uygulanacak ÖBA ile tespit edilen öğrencilerin programa katılım durumunu karara bağlar. </a:t>
            </a:r>
          </a:p>
          <a:p>
            <a:pPr marL="342900" lvl="0" indent="-342900" algn="just">
              <a:lnSpc>
                <a:spcPts val="3200"/>
              </a:lnSpc>
              <a:buFont typeface="+mj-lt"/>
              <a:buAutoNum type="alphaLcParenR"/>
            </a:pPr>
            <a:r>
              <a:rPr lang="tr-TR" sz="2000" dirty="0"/>
              <a:t>Okulun fiziki şartlarını dikkate alarak programa alınacak öğrenci gruplarını oluşturur ve haftalık çalışma çizelgesini hazırlar.</a:t>
            </a:r>
          </a:p>
          <a:p>
            <a:pPr marL="342900" lvl="0" indent="-342900" algn="just">
              <a:lnSpc>
                <a:spcPts val="3200"/>
              </a:lnSpc>
              <a:buFont typeface="+mj-lt"/>
              <a:buAutoNum type="alphaLcParenR"/>
            </a:pPr>
            <a:r>
              <a:rPr lang="tr-TR" sz="2000" dirty="0"/>
              <a:t>Programda görev alacak öğretmenleri belirler.</a:t>
            </a:r>
          </a:p>
          <a:p>
            <a:pPr marL="342900" indent="-342900" algn="just">
              <a:lnSpc>
                <a:spcPts val="3200"/>
              </a:lnSpc>
              <a:buFont typeface="+mj-lt"/>
              <a:buAutoNum type="alphaLcParenR"/>
            </a:pPr>
            <a:r>
              <a:rPr lang="tr-TR" sz="2000" dirty="0" smtClean="0"/>
              <a:t>Programın </a:t>
            </a:r>
            <a:r>
              <a:rPr lang="tr-TR" sz="2000" dirty="0"/>
              <a:t>uygulanmasını sağlar</a:t>
            </a:r>
            <a:r>
              <a:rPr lang="tr-TR" sz="2000" dirty="0" smtClean="0"/>
              <a:t>.</a:t>
            </a:r>
          </a:p>
          <a:p>
            <a:pPr marL="342900" indent="-342900" algn="just">
              <a:lnSpc>
                <a:spcPts val="3200"/>
              </a:lnSpc>
              <a:buFont typeface="+mj-lt"/>
              <a:buAutoNum type="alphaLcParenR"/>
            </a:pPr>
            <a:r>
              <a:rPr lang="tr-TR" sz="2000" dirty="0" smtClean="0"/>
              <a:t>Program </a:t>
            </a:r>
            <a:r>
              <a:rPr lang="tr-TR" sz="2000" dirty="0"/>
              <a:t>bitimini takip eden 2 hafta içerisinde değerlendirme raporu düzenleyerek il/ilçe millî eğitim müdürlüğüne gönderilmek üzere okul müdürlüğüne sunar</a:t>
            </a:r>
            <a:r>
              <a:rPr lang="tr-TR" sz="2000" dirty="0" smtClean="0"/>
              <a:t>.</a:t>
            </a:r>
            <a:endParaRPr lang="tr-TR" sz="2000" dirty="0"/>
          </a:p>
        </p:txBody>
      </p:sp>
      <p:sp>
        <p:nvSpPr>
          <p:cNvPr id="4" name="Dikdörtgen 3"/>
          <p:cNvSpPr/>
          <p:nvPr/>
        </p:nvSpPr>
        <p:spPr>
          <a:xfrm>
            <a:off x="2935843" y="732137"/>
            <a:ext cx="1815690" cy="369332"/>
          </a:xfrm>
          <a:prstGeom prst="rect">
            <a:avLst/>
          </a:prstGeom>
        </p:spPr>
        <p:txBody>
          <a:bodyPr wrap="none">
            <a:spAutoFit/>
          </a:bodyPr>
          <a:lstStyle/>
          <a:p>
            <a:r>
              <a:rPr lang="tr-TR" b="1" dirty="0">
                <a:solidFill>
                  <a:schemeClr val="bg1"/>
                </a:solidFill>
              </a:rPr>
              <a:t>ÜÇÜNCÜ BÖLÜM</a:t>
            </a:r>
            <a:endParaRPr lang="tr-TR" dirty="0">
              <a:solidFill>
                <a:schemeClr val="bg1"/>
              </a:solidFill>
            </a:endParaRPr>
          </a:p>
        </p:txBody>
      </p:sp>
    </p:spTree>
    <p:extLst>
      <p:ext uri="{BB962C8B-B14F-4D97-AF65-F5344CB8AC3E}">
        <p14:creationId xmlns:p14="http://schemas.microsoft.com/office/powerpoint/2010/main" val="8350914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55106" y="1696470"/>
            <a:ext cx="10186587" cy="2477601"/>
          </a:xfrm>
          <a:prstGeom prst="rect">
            <a:avLst/>
          </a:prstGeom>
        </p:spPr>
        <p:txBody>
          <a:bodyPr wrap="square">
            <a:spAutoFit/>
          </a:bodyPr>
          <a:lstStyle/>
          <a:p>
            <a:pPr algn="just">
              <a:lnSpc>
                <a:spcPts val="3100"/>
              </a:lnSpc>
            </a:pPr>
            <a:r>
              <a:rPr lang="tr-TR" sz="2000" b="1" dirty="0" smtClean="0"/>
              <a:t>İlkokullarda </a:t>
            </a:r>
            <a:r>
              <a:rPr lang="tr-TR" sz="2000" b="1" dirty="0"/>
              <a:t>Yetiştirme Programı İl ve İlçe Komisyonu</a:t>
            </a:r>
            <a:endParaRPr lang="tr-TR" sz="2000" dirty="0"/>
          </a:p>
          <a:p>
            <a:pPr algn="just">
              <a:lnSpc>
                <a:spcPts val="3100"/>
              </a:lnSpc>
            </a:pPr>
            <a:r>
              <a:rPr lang="tr-TR" sz="2000" b="1" dirty="0" smtClean="0"/>
              <a:t>MADDE 8- </a:t>
            </a:r>
            <a:r>
              <a:rPr lang="tr-TR" sz="2000" dirty="0"/>
              <a:t>(1) </a:t>
            </a:r>
            <a:r>
              <a:rPr lang="tr-TR" sz="2000" dirty="0" smtClean="0"/>
              <a:t>İYEP</a:t>
            </a:r>
            <a:r>
              <a:rPr lang="tr-TR" sz="2000" dirty="0"/>
              <a:t>, illerde temel eğitimden sorumlu il millî eğitim müdür yardımcısı/şube müdürü başkanlığında ilçelerde ise temel eğitimden sorumlu şube müdürü başkanlığında oluşturulur. Komisyonda ayrıca iki ilkokul müdürü ve bir sınıf öğretmeni ile bir rehberlik öğretmeni yer alır. Oyların eşitliği hâlinde başkanın kullandığı oy yönünde çoğunluk sağlanır. İl ve İlçe Komisyonu eylül ayının son haftasına kadar oluşturulur.</a:t>
            </a:r>
          </a:p>
        </p:txBody>
      </p:sp>
      <p:sp>
        <p:nvSpPr>
          <p:cNvPr id="4" name="Dikdörtgen 3"/>
          <p:cNvSpPr/>
          <p:nvPr/>
        </p:nvSpPr>
        <p:spPr>
          <a:xfrm>
            <a:off x="2935843" y="732137"/>
            <a:ext cx="1815690" cy="369332"/>
          </a:xfrm>
          <a:prstGeom prst="rect">
            <a:avLst/>
          </a:prstGeom>
        </p:spPr>
        <p:txBody>
          <a:bodyPr wrap="none">
            <a:spAutoFit/>
          </a:bodyPr>
          <a:lstStyle/>
          <a:p>
            <a:r>
              <a:rPr lang="tr-TR" b="1" dirty="0">
                <a:solidFill>
                  <a:schemeClr val="bg1"/>
                </a:solidFill>
              </a:rPr>
              <a:t>ÜÇÜNCÜ BÖLÜM</a:t>
            </a:r>
            <a:endParaRPr lang="tr-TR" dirty="0">
              <a:solidFill>
                <a:schemeClr val="bg1"/>
              </a:solidFill>
            </a:endParaRPr>
          </a:p>
        </p:txBody>
      </p:sp>
    </p:spTree>
    <p:extLst>
      <p:ext uri="{BB962C8B-B14F-4D97-AF65-F5344CB8AC3E}">
        <p14:creationId xmlns:p14="http://schemas.microsoft.com/office/powerpoint/2010/main" val="11094006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55106" y="1696470"/>
            <a:ext cx="10186587" cy="2554545"/>
          </a:xfrm>
          <a:prstGeom prst="rect">
            <a:avLst/>
          </a:prstGeom>
        </p:spPr>
        <p:txBody>
          <a:bodyPr wrap="square">
            <a:spAutoFit/>
          </a:bodyPr>
          <a:lstStyle/>
          <a:p>
            <a:pPr lvl="0">
              <a:lnSpc>
                <a:spcPts val="3200"/>
              </a:lnSpc>
            </a:pPr>
            <a:r>
              <a:rPr lang="tr-TR" sz="2000" b="1" dirty="0"/>
              <a:t>Komisyonun </a:t>
            </a:r>
            <a:r>
              <a:rPr lang="tr-TR" sz="2000" b="1" dirty="0" smtClean="0"/>
              <a:t>Görevleri</a:t>
            </a:r>
            <a:endParaRPr lang="tr-TR" sz="2000" dirty="0"/>
          </a:p>
          <a:p>
            <a:pPr>
              <a:lnSpc>
                <a:spcPts val="3200"/>
              </a:lnSpc>
            </a:pPr>
            <a:r>
              <a:rPr lang="tr-TR" sz="2000" dirty="0" smtClean="0"/>
              <a:t>a</a:t>
            </a:r>
            <a:r>
              <a:rPr lang="tr-TR" sz="2000" dirty="0"/>
              <a:t>) İl ve ilçedeki İYEP’e alınacak öğrencilerle ilgili iş ve işlemlerin yürütülmesini sağlar. </a:t>
            </a:r>
          </a:p>
          <a:p>
            <a:pPr>
              <a:lnSpc>
                <a:spcPts val="3200"/>
              </a:lnSpc>
            </a:pPr>
            <a:r>
              <a:rPr lang="tr-TR" sz="2000" dirty="0"/>
              <a:t>b) İYEP kapsamında okullarda yapılan planlama ile ilgili iş ve işlemleri takip eder.</a:t>
            </a:r>
          </a:p>
          <a:p>
            <a:pPr>
              <a:lnSpc>
                <a:spcPts val="3200"/>
              </a:lnSpc>
            </a:pPr>
            <a:r>
              <a:rPr lang="tr-TR" sz="2000" dirty="0"/>
              <a:t>c) İYEP ile ilgili itirazları karara bağlar.</a:t>
            </a:r>
          </a:p>
          <a:p>
            <a:pPr>
              <a:lnSpc>
                <a:spcPts val="3200"/>
              </a:lnSpc>
            </a:pPr>
            <a:r>
              <a:rPr lang="tr-TR" sz="2000" dirty="0"/>
              <a:t>ç) Okullardan gelen raporları inceler ve Bakanlığa sunulmak üzere, her il ve ilçe kendi raporunu oluşturarak bir üst makama haziran ayının son haftasına kadar gönderir. </a:t>
            </a:r>
          </a:p>
        </p:txBody>
      </p:sp>
      <p:sp>
        <p:nvSpPr>
          <p:cNvPr id="4" name="Dikdörtgen 3"/>
          <p:cNvSpPr/>
          <p:nvPr/>
        </p:nvSpPr>
        <p:spPr>
          <a:xfrm>
            <a:off x="2935843" y="732137"/>
            <a:ext cx="1815690" cy="369332"/>
          </a:xfrm>
          <a:prstGeom prst="rect">
            <a:avLst/>
          </a:prstGeom>
        </p:spPr>
        <p:txBody>
          <a:bodyPr wrap="none">
            <a:spAutoFit/>
          </a:bodyPr>
          <a:lstStyle/>
          <a:p>
            <a:r>
              <a:rPr lang="tr-TR" b="1" dirty="0">
                <a:solidFill>
                  <a:schemeClr val="bg1"/>
                </a:solidFill>
              </a:rPr>
              <a:t>ÜÇÜNCÜ BÖLÜM</a:t>
            </a:r>
            <a:endParaRPr lang="tr-TR" dirty="0">
              <a:solidFill>
                <a:schemeClr val="bg1"/>
              </a:solidFill>
            </a:endParaRPr>
          </a:p>
        </p:txBody>
      </p:sp>
    </p:spTree>
    <p:extLst>
      <p:ext uri="{BB962C8B-B14F-4D97-AF65-F5344CB8AC3E}">
        <p14:creationId xmlns:p14="http://schemas.microsoft.com/office/powerpoint/2010/main" val="3425609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55105" y="2052604"/>
            <a:ext cx="10186587" cy="1733808"/>
          </a:xfrm>
          <a:prstGeom prst="rect">
            <a:avLst/>
          </a:prstGeom>
        </p:spPr>
        <p:txBody>
          <a:bodyPr wrap="square">
            <a:spAutoFit/>
          </a:bodyPr>
          <a:lstStyle/>
          <a:p>
            <a:pPr algn="just">
              <a:lnSpc>
                <a:spcPts val="3200"/>
              </a:lnSpc>
            </a:pPr>
            <a:r>
              <a:rPr lang="tr-TR" sz="2000" b="1" dirty="0"/>
              <a:t>Komisyonların toplanması</a:t>
            </a:r>
            <a:endParaRPr lang="tr-TR" sz="2000" dirty="0"/>
          </a:p>
          <a:p>
            <a:pPr algn="just">
              <a:lnSpc>
                <a:spcPts val="3200"/>
              </a:lnSpc>
            </a:pPr>
            <a:r>
              <a:rPr lang="tr-TR" sz="2000" b="1" dirty="0"/>
              <a:t>MADDE 9</a:t>
            </a:r>
            <a:r>
              <a:rPr lang="tr-TR" sz="2000" dirty="0"/>
              <a:t> - (1) Komisyonlar, ekim ayının son haftası, ikinci dönem başında ve program bitimini takip eden ilk hafta toplanır. Ayrıca başkanın gerekli gördüğü zamanlarda da komisyon toplanabilir.</a:t>
            </a:r>
            <a:endParaRPr lang="tr-TR" sz="2000" dirty="0">
              <a:solidFill>
                <a:srgbClr val="FF0000"/>
              </a:solidFill>
            </a:endParaRPr>
          </a:p>
        </p:txBody>
      </p:sp>
      <p:sp>
        <p:nvSpPr>
          <p:cNvPr id="4" name="Dikdörtgen 3"/>
          <p:cNvSpPr/>
          <p:nvPr/>
        </p:nvSpPr>
        <p:spPr>
          <a:xfrm>
            <a:off x="2935843" y="732137"/>
            <a:ext cx="1815690" cy="369332"/>
          </a:xfrm>
          <a:prstGeom prst="rect">
            <a:avLst/>
          </a:prstGeom>
        </p:spPr>
        <p:txBody>
          <a:bodyPr wrap="none">
            <a:spAutoFit/>
          </a:bodyPr>
          <a:lstStyle/>
          <a:p>
            <a:r>
              <a:rPr lang="tr-TR" b="1" dirty="0">
                <a:solidFill>
                  <a:schemeClr val="bg1"/>
                </a:solidFill>
              </a:rPr>
              <a:t>ÜÇÜNCÜ BÖLÜM</a:t>
            </a:r>
            <a:endParaRPr lang="tr-TR" dirty="0">
              <a:solidFill>
                <a:schemeClr val="bg1"/>
              </a:solidFill>
            </a:endParaRPr>
          </a:p>
        </p:txBody>
      </p:sp>
    </p:spTree>
    <p:extLst>
      <p:ext uri="{BB962C8B-B14F-4D97-AF65-F5344CB8AC3E}">
        <p14:creationId xmlns:p14="http://schemas.microsoft.com/office/powerpoint/2010/main" val="33381949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750770" y="1601041"/>
            <a:ext cx="10850805" cy="3340402"/>
          </a:xfrm>
          <a:prstGeom prst="rect">
            <a:avLst/>
          </a:prstGeom>
        </p:spPr>
        <p:txBody>
          <a:bodyPr wrap="square">
            <a:spAutoFit/>
          </a:bodyPr>
          <a:lstStyle/>
          <a:p>
            <a:pPr algn="just">
              <a:lnSpc>
                <a:spcPts val="3200"/>
              </a:lnSpc>
            </a:pPr>
            <a:r>
              <a:rPr lang="tr-TR" sz="2000" b="1" dirty="0"/>
              <a:t>Öğretmenin görevleri</a:t>
            </a:r>
            <a:endParaRPr lang="tr-TR" sz="2000" dirty="0"/>
          </a:p>
          <a:p>
            <a:pPr algn="just">
              <a:lnSpc>
                <a:spcPts val="3200"/>
              </a:lnSpc>
            </a:pPr>
            <a:r>
              <a:rPr lang="tr-TR" sz="2000" b="1" dirty="0"/>
              <a:t>MADDE 10- </a:t>
            </a:r>
            <a:r>
              <a:rPr lang="tr-TR" sz="2000" dirty="0"/>
              <a:t>(1) Öğrencinin sınıf öğretmeni, öğrencilere </a:t>
            </a:r>
            <a:r>
              <a:rPr lang="tr-TR" sz="2000" dirty="0" err="1"/>
              <a:t>ÖBA’yı</a:t>
            </a:r>
            <a:r>
              <a:rPr lang="tr-TR" sz="2000" dirty="0"/>
              <a:t> uygular ve öğrenci cevaplarını e-Okul Yönetim Bilgi Sistemindeki İYEP Modülüne işler.  </a:t>
            </a:r>
          </a:p>
          <a:p>
            <a:pPr algn="just">
              <a:lnSpc>
                <a:spcPts val="3200"/>
              </a:lnSpc>
            </a:pPr>
            <a:r>
              <a:rPr lang="tr-TR" sz="2000" dirty="0"/>
              <a:t>(2) Herhangi bir sebeple ÖBA uygulanmamış öğrencilere ÖBA uygular.</a:t>
            </a:r>
          </a:p>
          <a:p>
            <a:pPr algn="just">
              <a:lnSpc>
                <a:spcPts val="3200"/>
              </a:lnSpc>
            </a:pPr>
            <a:r>
              <a:rPr lang="tr-TR" sz="2000" dirty="0"/>
              <a:t>(3) </a:t>
            </a:r>
            <a:r>
              <a:rPr lang="tr-TR" sz="2000" dirty="0" err="1"/>
              <a:t>İYEP’te</a:t>
            </a:r>
            <a:r>
              <a:rPr lang="tr-TR" sz="2000" dirty="0"/>
              <a:t> görev alan öğretmenler aşağıdaki işlemleri yaparlar:</a:t>
            </a:r>
          </a:p>
          <a:p>
            <a:pPr algn="just">
              <a:lnSpc>
                <a:spcPts val="3200"/>
              </a:lnSpc>
            </a:pPr>
            <a:r>
              <a:rPr lang="tr-TR" sz="2000" dirty="0"/>
              <a:t>a) Okutacağı modül ve öğrenci seviyelerine göre plan hazırlar, okul müdürüne imzalatır ve uygular.</a:t>
            </a:r>
          </a:p>
          <a:p>
            <a:pPr algn="just">
              <a:lnSpc>
                <a:spcPts val="3200"/>
              </a:lnSpc>
            </a:pPr>
            <a:r>
              <a:rPr lang="tr-TR" sz="2000" dirty="0"/>
              <a:t>b) Öğrencilerin programa devam durumunu takip eder ve e-Okul Yönetim Bilgi Sistemindeki İYEP Modülüne işler. 			</a:t>
            </a:r>
          </a:p>
        </p:txBody>
      </p:sp>
      <p:sp>
        <p:nvSpPr>
          <p:cNvPr id="4" name="Dikdörtgen 3"/>
          <p:cNvSpPr/>
          <p:nvPr/>
        </p:nvSpPr>
        <p:spPr>
          <a:xfrm>
            <a:off x="2935843" y="732137"/>
            <a:ext cx="1815690" cy="369332"/>
          </a:xfrm>
          <a:prstGeom prst="rect">
            <a:avLst/>
          </a:prstGeom>
        </p:spPr>
        <p:txBody>
          <a:bodyPr wrap="none">
            <a:spAutoFit/>
          </a:bodyPr>
          <a:lstStyle/>
          <a:p>
            <a:r>
              <a:rPr lang="tr-TR" b="1" dirty="0">
                <a:solidFill>
                  <a:schemeClr val="bg1"/>
                </a:solidFill>
              </a:rPr>
              <a:t>ÜÇÜNCÜ BÖLÜM</a:t>
            </a:r>
            <a:endParaRPr lang="tr-TR" dirty="0">
              <a:solidFill>
                <a:schemeClr val="bg1"/>
              </a:solidFill>
            </a:endParaRPr>
          </a:p>
        </p:txBody>
      </p:sp>
    </p:spTree>
    <p:extLst>
      <p:ext uri="{BB962C8B-B14F-4D97-AF65-F5344CB8AC3E}">
        <p14:creationId xmlns:p14="http://schemas.microsoft.com/office/powerpoint/2010/main" val="21072455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674566" y="1629917"/>
            <a:ext cx="10850805" cy="3750770"/>
          </a:xfrm>
          <a:prstGeom prst="rect">
            <a:avLst/>
          </a:prstGeom>
        </p:spPr>
        <p:txBody>
          <a:bodyPr wrap="square">
            <a:spAutoFit/>
          </a:bodyPr>
          <a:lstStyle/>
          <a:p>
            <a:pPr algn="just">
              <a:lnSpc>
                <a:spcPts val="3200"/>
              </a:lnSpc>
            </a:pPr>
            <a:r>
              <a:rPr lang="tr-TR" sz="2000" b="1" i="1" dirty="0" smtClean="0"/>
              <a:t>Devamı…</a:t>
            </a:r>
            <a:r>
              <a:rPr lang="tr-TR" sz="2000" b="1" i="1" dirty="0"/>
              <a:t>		</a:t>
            </a:r>
          </a:p>
          <a:p>
            <a:pPr algn="just">
              <a:lnSpc>
                <a:spcPts val="3200"/>
              </a:lnSpc>
            </a:pPr>
            <a:r>
              <a:rPr lang="tr-TR" sz="2000" dirty="0"/>
              <a:t>c) Yaptığı değerlendirme sonucunda belirlenen kazanımlara ulaştığı tespit edilen öğrencilerin bir üst modüle geçmesine karar verir ve bu öğrencileri e-Okul Yönetim Bilgi Sistemindeki İYEP Modülüne işler. </a:t>
            </a:r>
          </a:p>
          <a:p>
            <a:pPr algn="just">
              <a:lnSpc>
                <a:spcPts val="3200"/>
              </a:lnSpc>
            </a:pPr>
            <a:r>
              <a:rPr lang="tr-TR" sz="2000" dirty="0"/>
              <a:t>ç) İYEP Sınıf Ders Defterini zamanında doldurur ve imzalar.			</a:t>
            </a:r>
          </a:p>
          <a:p>
            <a:pPr algn="just">
              <a:lnSpc>
                <a:spcPts val="3200"/>
              </a:lnSpc>
            </a:pPr>
            <a:r>
              <a:rPr lang="tr-TR" sz="2000" dirty="0"/>
              <a:t>d) Programın uygulanmasının her aşamasında </a:t>
            </a:r>
            <a:r>
              <a:rPr lang="tr-TR" sz="2000" dirty="0" err="1"/>
              <a:t>psikososyal</a:t>
            </a:r>
            <a:r>
              <a:rPr lang="tr-TR" sz="2000" dirty="0"/>
              <a:t> destek hizmetlerini yürütür ve gerektiğinde varsa okul rehberlik öğretmeni ile işbirliği yapar.	</a:t>
            </a:r>
          </a:p>
          <a:p>
            <a:pPr algn="just">
              <a:lnSpc>
                <a:spcPts val="3200"/>
              </a:lnSpc>
            </a:pPr>
            <a:r>
              <a:rPr lang="tr-TR" sz="2000" dirty="0"/>
              <a:t>e) Programın uygulanmasının her aşamasında veli ile sürekli iş birliği yapar. </a:t>
            </a:r>
          </a:p>
          <a:p>
            <a:pPr algn="just">
              <a:lnSpc>
                <a:spcPts val="3200"/>
              </a:lnSpc>
            </a:pPr>
            <a:r>
              <a:rPr lang="tr-TR" sz="2000" dirty="0"/>
              <a:t>f) Öğrencilerin yetiştirme programına istekli olarak devamlarını sağlamak için sosyal etkinlikler düzenleyebilir.</a:t>
            </a:r>
          </a:p>
        </p:txBody>
      </p:sp>
      <p:sp>
        <p:nvSpPr>
          <p:cNvPr id="4" name="Dikdörtgen 3"/>
          <p:cNvSpPr/>
          <p:nvPr/>
        </p:nvSpPr>
        <p:spPr>
          <a:xfrm>
            <a:off x="2935843" y="732137"/>
            <a:ext cx="1815690" cy="369332"/>
          </a:xfrm>
          <a:prstGeom prst="rect">
            <a:avLst/>
          </a:prstGeom>
        </p:spPr>
        <p:txBody>
          <a:bodyPr wrap="none">
            <a:spAutoFit/>
          </a:bodyPr>
          <a:lstStyle/>
          <a:p>
            <a:r>
              <a:rPr lang="tr-TR" b="1" dirty="0">
                <a:solidFill>
                  <a:schemeClr val="bg1"/>
                </a:solidFill>
              </a:rPr>
              <a:t>ÜÇÜNCÜ BÖLÜM</a:t>
            </a:r>
            <a:endParaRPr lang="tr-TR" dirty="0">
              <a:solidFill>
                <a:schemeClr val="bg1"/>
              </a:solidFill>
            </a:endParaRPr>
          </a:p>
        </p:txBody>
      </p:sp>
    </p:spTree>
    <p:extLst>
      <p:ext uri="{BB962C8B-B14F-4D97-AF65-F5344CB8AC3E}">
        <p14:creationId xmlns:p14="http://schemas.microsoft.com/office/powerpoint/2010/main" val="21452196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904849" y="1571342"/>
            <a:ext cx="10186587" cy="3340402"/>
          </a:xfrm>
          <a:prstGeom prst="rect">
            <a:avLst/>
          </a:prstGeom>
        </p:spPr>
        <p:txBody>
          <a:bodyPr wrap="square">
            <a:spAutoFit/>
          </a:bodyPr>
          <a:lstStyle/>
          <a:p>
            <a:pPr>
              <a:lnSpc>
                <a:spcPts val="3200"/>
              </a:lnSpc>
            </a:pPr>
            <a:r>
              <a:rPr lang="tr-TR" sz="2000" b="1" dirty="0"/>
              <a:t>Okul yönetiminin görevleri</a:t>
            </a:r>
            <a:endParaRPr lang="tr-TR" sz="2000" dirty="0"/>
          </a:p>
          <a:p>
            <a:pPr>
              <a:lnSpc>
                <a:spcPts val="3200"/>
              </a:lnSpc>
            </a:pPr>
            <a:r>
              <a:rPr lang="tr-TR" sz="2000" b="1" dirty="0"/>
              <a:t>MADDE 11</a:t>
            </a:r>
            <a:r>
              <a:rPr lang="tr-TR" sz="2000" dirty="0" smtClean="0"/>
              <a:t>–(</a:t>
            </a:r>
            <a:r>
              <a:rPr lang="tr-TR" sz="2000" dirty="0"/>
              <a:t>1) Okul müdürü, </a:t>
            </a:r>
            <a:r>
              <a:rPr lang="tr-TR" sz="2000" dirty="0" err="1"/>
              <a:t>İYEP’in</a:t>
            </a:r>
            <a:r>
              <a:rPr lang="tr-TR" sz="2000" dirty="0"/>
              <a:t> amaç ve ilkeleri doğrultusunda etkili, sağlıklı ve verimli bir şekilde uygulanmasından birinci derecede sorumludur.</a:t>
            </a:r>
          </a:p>
          <a:p>
            <a:pPr>
              <a:lnSpc>
                <a:spcPts val="3200"/>
              </a:lnSpc>
            </a:pPr>
            <a:r>
              <a:rPr lang="tr-TR" sz="2000" dirty="0"/>
              <a:t>(2) Okulda İYEP kapsamında yapılacak iş ve işlemlerin yürütülmesini sağlar.</a:t>
            </a:r>
          </a:p>
          <a:p>
            <a:pPr>
              <a:lnSpc>
                <a:spcPts val="3200"/>
              </a:lnSpc>
            </a:pPr>
            <a:r>
              <a:rPr lang="tr-TR" sz="2000" dirty="0"/>
              <a:t>(3) İYEP Okul Komisyonunca oluşturulan İYEP gruplarında yer alacak öğrencileri ve bu gruplar için görevlendirilen öğretmenleri e-Okul Yönetim Bilgi Sistemi İYEP Modülüne tanımlar.</a:t>
            </a:r>
          </a:p>
          <a:p>
            <a:pPr>
              <a:lnSpc>
                <a:spcPts val="3200"/>
              </a:lnSpc>
            </a:pPr>
            <a:r>
              <a:rPr lang="tr-TR" sz="2000" dirty="0"/>
              <a:t>(4) Komisyon tarafından belirlenen öğretmenlerin isim listelerini, il/ilçe millî eğitim müdürlüğünün onayına sunar</a:t>
            </a:r>
            <a:r>
              <a:rPr lang="tr-TR" sz="2000" dirty="0" smtClean="0"/>
              <a:t>.</a:t>
            </a:r>
            <a:endParaRPr lang="tr-TR" sz="2000" dirty="0"/>
          </a:p>
        </p:txBody>
      </p:sp>
      <p:sp>
        <p:nvSpPr>
          <p:cNvPr id="4" name="Dikdörtgen 3"/>
          <p:cNvSpPr/>
          <p:nvPr/>
        </p:nvSpPr>
        <p:spPr>
          <a:xfrm>
            <a:off x="2935843" y="732137"/>
            <a:ext cx="1815690" cy="369332"/>
          </a:xfrm>
          <a:prstGeom prst="rect">
            <a:avLst/>
          </a:prstGeom>
        </p:spPr>
        <p:txBody>
          <a:bodyPr wrap="none">
            <a:spAutoFit/>
          </a:bodyPr>
          <a:lstStyle/>
          <a:p>
            <a:r>
              <a:rPr lang="tr-TR" b="1" dirty="0">
                <a:solidFill>
                  <a:schemeClr val="bg1"/>
                </a:solidFill>
              </a:rPr>
              <a:t>ÜÇÜNCÜ BÖLÜM</a:t>
            </a:r>
            <a:endParaRPr lang="tr-TR" dirty="0">
              <a:solidFill>
                <a:schemeClr val="bg1"/>
              </a:solidFill>
            </a:endParaRPr>
          </a:p>
        </p:txBody>
      </p:sp>
    </p:spTree>
    <p:extLst>
      <p:ext uri="{BB962C8B-B14F-4D97-AF65-F5344CB8AC3E}">
        <p14:creationId xmlns:p14="http://schemas.microsoft.com/office/powerpoint/2010/main" val="1434650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904849" y="1571342"/>
            <a:ext cx="10186587" cy="3750770"/>
          </a:xfrm>
          <a:prstGeom prst="rect">
            <a:avLst/>
          </a:prstGeom>
        </p:spPr>
        <p:txBody>
          <a:bodyPr wrap="square">
            <a:spAutoFit/>
          </a:bodyPr>
          <a:lstStyle/>
          <a:p>
            <a:pPr algn="just">
              <a:lnSpc>
                <a:spcPts val="3200"/>
              </a:lnSpc>
            </a:pPr>
            <a:r>
              <a:rPr lang="tr-TR" sz="2000" b="1" i="1" dirty="0" smtClean="0"/>
              <a:t>Devamı…</a:t>
            </a:r>
          </a:p>
          <a:p>
            <a:pPr algn="just">
              <a:lnSpc>
                <a:spcPts val="3200"/>
              </a:lnSpc>
            </a:pPr>
            <a:r>
              <a:rPr lang="tr-TR" sz="2000" dirty="0" smtClean="0"/>
              <a:t>(</a:t>
            </a:r>
            <a:r>
              <a:rPr lang="tr-TR" sz="2000" dirty="0"/>
              <a:t>5) Programa alınacak öğrenci gruplarını ve haftalık çalışma çizelgesini onaylanmak üzere il/ilçe milli eğitim müdürlüğüne sunar.</a:t>
            </a:r>
          </a:p>
          <a:p>
            <a:pPr algn="just">
              <a:lnSpc>
                <a:spcPts val="3200"/>
              </a:lnSpc>
            </a:pPr>
            <a:r>
              <a:rPr lang="tr-TR" sz="2000" dirty="0"/>
              <a:t>(6) Programda görev alacak öğretmen sayısının yetersiz olması durumunda sınıf öğretmenlerinin görevlendirilmesi için il/ilçe milli eğitim müdürlüğüne talepte bulunur.</a:t>
            </a:r>
          </a:p>
          <a:p>
            <a:pPr algn="just">
              <a:lnSpc>
                <a:spcPts val="3200"/>
              </a:lnSpc>
            </a:pPr>
            <a:r>
              <a:rPr lang="tr-TR" sz="2000" dirty="0"/>
              <a:t>(7) Üçüncü modül hariç olmak üzere, bulunduğu modülün kazanımlarına ulaşan öğrencileri bir üst modüle tanımlar.</a:t>
            </a:r>
          </a:p>
          <a:p>
            <a:pPr algn="just">
              <a:lnSpc>
                <a:spcPts val="3200"/>
              </a:lnSpc>
            </a:pPr>
            <a:r>
              <a:rPr lang="tr-TR" sz="2000" dirty="0"/>
              <a:t>(8) Okul komisyonu tarafından düzenlenen değerlendirme raporunu il/ilçe millî eğitim müdürlüğüne gönderir.</a:t>
            </a:r>
          </a:p>
        </p:txBody>
      </p:sp>
      <p:sp>
        <p:nvSpPr>
          <p:cNvPr id="4" name="Dikdörtgen 3"/>
          <p:cNvSpPr/>
          <p:nvPr/>
        </p:nvSpPr>
        <p:spPr>
          <a:xfrm>
            <a:off x="2935843" y="732137"/>
            <a:ext cx="1815690" cy="369332"/>
          </a:xfrm>
          <a:prstGeom prst="rect">
            <a:avLst/>
          </a:prstGeom>
        </p:spPr>
        <p:txBody>
          <a:bodyPr wrap="none">
            <a:spAutoFit/>
          </a:bodyPr>
          <a:lstStyle/>
          <a:p>
            <a:r>
              <a:rPr lang="tr-TR" b="1" dirty="0">
                <a:solidFill>
                  <a:schemeClr val="bg1"/>
                </a:solidFill>
              </a:rPr>
              <a:t>ÜÇÜNCÜ BÖLÜM</a:t>
            </a:r>
            <a:endParaRPr lang="tr-TR" dirty="0">
              <a:solidFill>
                <a:schemeClr val="bg1"/>
              </a:solidFill>
            </a:endParaRPr>
          </a:p>
        </p:txBody>
      </p:sp>
    </p:spTree>
    <p:extLst>
      <p:ext uri="{BB962C8B-B14F-4D97-AF65-F5344CB8AC3E}">
        <p14:creationId xmlns:p14="http://schemas.microsoft.com/office/powerpoint/2010/main" val="24299213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55106" y="1696470"/>
            <a:ext cx="10186587" cy="4555093"/>
          </a:xfrm>
          <a:prstGeom prst="rect">
            <a:avLst/>
          </a:prstGeom>
        </p:spPr>
        <p:txBody>
          <a:bodyPr wrap="square">
            <a:spAutoFit/>
          </a:bodyPr>
          <a:lstStyle/>
          <a:p>
            <a:pPr>
              <a:lnSpc>
                <a:spcPts val="2900"/>
              </a:lnSpc>
            </a:pPr>
            <a:r>
              <a:rPr lang="tr-TR" sz="2000" b="1" dirty="0"/>
              <a:t>Programı uygulama süreci</a:t>
            </a:r>
            <a:endParaRPr lang="tr-TR" sz="2000" dirty="0"/>
          </a:p>
          <a:p>
            <a:pPr>
              <a:lnSpc>
                <a:spcPts val="2900"/>
              </a:lnSpc>
            </a:pPr>
            <a:r>
              <a:rPr lang="tr-TR" sz="2000" b="1" dirty="0"/>
              <a:t>MADDE </a:t>
            </a:r>
            <a:r>
              <a:rPr lang="tr-TR" sz="2000" b="1" dirty="0" smtClean="0"/>
              <a:t>12-</a:t>
            </a:r>
            <a:r>
              <a:rPr lang="tr-TR" sz="2000" dirty="0"/>
              <a:t>(1) Bakanlık tarafından hazırlanan ÖBA, ekim ayının 3 üncü haftasında öğrencilere uygulanır. </a:t>
            </a:r>
          </a:p>
          <a:p>
            <a:pPr>
              <a:lnSpc>
                <a:spcPts val="2900"/>
              </a:lnSpc>
            </a:pPr>
            <a:r>
              <a:rPr lang="tr-TR" sz="2000" dirty="0"/>
              <a:t>(2) ÖBA sonuçları öğrencinin kendi sınıf öğretmeni tarafından e-Okul Yönetim Bilgi Sistemindeki İYEP Modülüne 2 iş günü içerisinde girilir. İYEP’e alınacak öğrenciler e-Okul Yönetim Bilgi Sistemi tarafından belirlenir.</a:t>
            </a:r>
          </a:p>
          <a:p>
            <a:pPr>
              <a:lnSpc>
                <a:spcPts val="2900"/>
              </a:lnSpc>
            </a:pPr>
            <a:r>
              <a:rPr lang="tr-TR" sz="2000" dirty="0"/>
              <a:t>(3) Program kasım ayının ilk haftasında başlar.</a:t>
            </a:r>
          </a:p>
          <a:p>
            <a:pPr>
              <a:lnSpc>
                <a:spcPts val="2900"/>
              </a:lnSpc>
            </a:pPr>
            <a:r>
              <a:rPr lang="tr-TR" sz="2000" dirty="0"/>
              <a:t>(4) Program, hafta sonlarında, hafta içi ders saatleri dışında, bunların uygun olmaması durumunda okulun şartları ve personel durumu da dikkate alınarak okul yönetimince planlanacak zamanlarda uygulanır. </a:t>
            </a:r>
          </a:p>
          <a:p>
            <a:pPr>
              <a:lnSpc>
                <a:spcPts val="2900"/>
              </a:lnSpc>
            </a:pPr>
            <a:r>
              <a:rPr lang="tr-TR" sz="2000" dirty="0"/>
              <a:t>(5) Program süresi, hafta içi günde 2 ders saatini, hafta sonu günde 6 ders saatini ve haftada toplam 10 ders saatini geçemez</a:t>
            </a:r>
            <a:r>
              <a:rPr lang="tr-TR" sz="2000" dirty="0" smtClean="0"/>
              <a:t>.</a:t>
            </a:r>
            <a:endParaRPr lang="tr-TR" sz="2000" dirty="0"/>
          </a:p>
        </p:txBody>
      </p:sp>
      <p:sp>
        <p:nvSpPr>
          <p:cNvPr id="4" name="Dikdörtgen 3"/>
          <p:cNvSpPr/>
          <p:nvPr/>
        </p:nvSpPr>
        <p:spPr>
          <a:xfrm>
            <a:off x="2935843" y="732137"/>
            <a:ext cx="1815690" cy="369332"/>
          </a:xfrm>
          <a:prstGeom prst="rect">
            <a:avLst/>
          </a:prstGeom>
        </p:spPr>
        <p:txBody>
          <a:bodyPr wrap="none">
            <a:spAutoFit/>
          </a:bodyPr>
          <a:lstStyle/>
          <a:p>
            <a:r>
              <a:rPr lang="tr-TR" b="1" dirty="0">
                <a:solidFill>
                  <a:schemeClr val="bg1"/>
                </a:solidFill>
              </a:rPr>
              <a:t>ÜÇÜNCÜ BÖLÜM</a:t>
            </a:r>
            <a:endParaRPr lang="tr-TR" dirty="0">
              <a:solidFill>
                <a:schemeClr val="bg1"/>
              </a:solidFill>
            </a:endParaRPr>
          </a:p>
        </p:txBody>
      </p:sp>
    </p:spTree>
    <p:extLst>
      <p:ext uri="{BB962C8B-B14F-4D97-AF65-F5344CB8AC3E}">
        <p14:creationId xmlns:p14="http://schemas.microsoft.com/office/powerpoint/2010/main" val="3987863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856719" y="1716544"/>
            <a:ext cx="10186587" cy="4295791"/>
          </a:xfrm>
          <a:prstGeom prst="rect">
            <a:avLst/>
          </a:prstGeom>
        </p:spPr>
        <p:txBody>
          <a:bodyPr wrap="square">
            <a:spAutoFit/>
          </a:bodyPr>
          <a:lstStyle/>
          <a:p>
            <a:pPr>
              <a:lnSpc>
                <a:spcPts val="3000"/>
              </a:lnSpc>
            </a:pPr>
            <a:r>
              <a:rPr lang="tr-TR" sz="2000" dirty="0"/>
              <a:t>(6) </a:t>
            </a:r>
            <a:r>
              <a:rPr lang="tr-TR" sz="2000" dirty="0" err="1"/>
              <a:t>İYEP’in</a:t>
            </a:r>
            <a:r>
              <a:rPr lang="tr-TR" sz="2000" dirty="0"/>
              <a:t> uygulanmasında;  öğrencinin kendi sınıf öğretmeni, okulun diğer sınıf öğretmenleri, ilçe norm fazlası sınıf öğretmenleri, ilçede programda görev almak isteyen sınıf öğretmenleri, bunların olmaması durumunda ders ücreti karşılığında görevlendirilen sınıf öğretmenleri de görev alabilir.</a:t>
            </a:r>
          </a:p>
          <a:p>
            <a:pPr>
              <a:lnSpc>
                <a:spcPts val="3000"/>
              </a:lnSpc>
            </a:pPr>
            <a:r>
              <a:rPr lang="tr-TR" sz="2000" dirty="0"/>
              <a:t>(7) Bir İYEP grubunun 1-6 öğrenciden oluşturulması esastır, 6 öğrencilik bir grup tamamlanmadan ikinci grup açılamaz. Ancak bu sayı en fazla 10 öğrenciye kadar çıkarılabilir. </a:t>
            </a:r>
          </a:p>
          <a:p>
            <a:pPr>
              <a:lnSpc>
                <a:spcPts val="3000"/>
              </a:lnSpc>
            </a:pPr>
            <a:r>
              <a:rPr lang="tr-TR" sz="2000" dirty="0"/>
              <a:t>(8) İYEP’e alınacak öğrencilerin velilerinden veli izin </a:t>
            </a:r>
            <a:r>
              <a:rPr lang="tr-TR" sz="2000" dirty="0" err="1"/>
              <a:t>muvafakatnamesi</a:t>
            </a:r>
            <a:r>
              <a:rPr lang="tr-TR" sz="2000" dirty="0"/>
              <a:t> alınır.</a:t>
            </a:r>
          </a:p>
          <a:p>
            <a:pPr>
              <a:lnSpc>
                <a:spcPts val="3000"/>
              </a:lnSpc>
            </a:pPr>
            <a:r>
              <a:rPr lang="tr-TR" sz="2000" dirty="0"/>
              <a:t>(9) Sınıf öğretmeni tarafından yapılan değerlendirme sonucunda, belirlenen kazanımlara ulaştığı tespit edilen öğrencilerin bir üst modüle geçmesine karar verilir. Diğer öğrenciler için programın uygulanmasına devam edilir.</a:t>
            </a:r>
          </a:p>
          <a:p>
            <a:pPr>
              <a:lnSpc>
                <a:spcPts val="3000"/>
              </a:lnSpc>
            </a:pPr>
            <a:r>
              <a:rPr lang="tr-TR" sz="2000" dirty="0"/>
              <a:t>(10) Bakanlık tarafından hazırlanan ÖDA en geç nisan ayının son haftasına kadar uygulanır. </a:t>
            </a:r>
          </a:p>
        </p:txBody>
      </p:sp>
      <p:sp>
        <p:nvSpPr>
          <p:cNvPr id="4" name="Dikdörtgen 3"/>
          <p:cNvSpPr/>
          <p:nvPr/>
        </p:nvSpPr>
        <p:spPr>
          <a:xfrm>
            <a:off x="2935843" y="732137"/>
            <a:ext cx="1815690" cy="369332"/>
          </a:xfrm>
          <a:prstGeom prst="rect">
            <a:avLst/>
          </a:prstGeom>
        </p:spPr>
        <p:txBody>
          <a:bodyPr wrap="none">
            <a:spAutoFit/>
          </a:bodyPr>
          <a:lstStyle/>
          <a:p>
            <a:r>
              <a:rPr lang="tr-TR" b="1" dirty="0">
                <a:solidFill>
                  <a:schemeClr val="bg1"/>
                </a:solidFill>
              </a:rPr>
              <a:t>ÜÇÜNCÜ BÖLÜM</a:t>
            </a:r>
            <a:endParaRPr lang="tr-TR" dirty="0">
              <a:solidFill>
                <a:schemeClr val="bg1"/>
              </a:solidFill>
            </a:endParaRPr>
          </a:p>
        </p:txBody>
      </p:sp>
      <p:sp>
        <p:nvSpPr>
          <p:cNvPr id="9" name="Metin kutusu 8"/>
          <p:cNvSpPr txBox="1"/>
          <p:nvPr/>
        </p:nvSpPr>
        <p:spPr>
          <a:xfrm>
            <a:off x="1061475" y="1376046"/>
            <a:ext cx="979627" cy="338554"/>
          </a:xfrm>
          <a:prstGeom prst="rect">
            <a:avLst/>
          </a:prstGeom>
          <a:noFill/>
        </p:spPr>
        <p:txBody>
          <a:bodyPr wrap="none" rtlCol="0">
            <a:spAutoFit/>
          </a:bodyPr>
          <a:lstStyle/>
          <a:p>
            <a:r>
              <a:rPr lang="tr-TR" sz="1600" b="1" i="1" dirty="0" smtClean="0"/>
              <a:t>Devamı…</a:t>
            </a:r>
            <a:endParaRPr lang="tr-TR" sz="1600" b="1" i="1" dirty="0"/>
          </a:p>
        </p:txBody>
      </p:sp>
    </p:spTree>
    <p:extLst>
      <p:ext uri="{BB962C8B-B14F-4D97-AF65-F5344CB8AC3E}">
        <p14:creationId xmlns:p14="http://schemas.microsoft.com/office/powerpoint/2010/main" val="42854877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 y="1"/>
            <a:ext cx="12184063" cy="1397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094601" y="264728"/>
            <a:ext cx="10010734" cy="646331"/>
          </a:xfrm>
          <a:prstGeom prst="rect">
            <a:avLst/>
          </a:prstGeom>
          <a:noFill/>
        </p:spPr>
        <p:txBody>
          <a:bodyPr wrap="square" rtlCol="0">
            <a:spAutoFit/>
          </a:bodyPr>
          <a:lstStyle/>
          <a:p>
            <a:pPr algn="ctr"/>
            <a:r>
              <a:rPr lang="tr-TR" sz="3600" b="1" dirty="0" smtClean="0">
                <a:solidFill>
                  <a:schemeClr val="bg1"/>
                </a:solidFill>
              </a:rPr>
              <a:t>İLKOKULLARDA YETİŞTİRME PROGRAMI YÖNERGESİ </a:t>
            </a:r>
            <a:endParaRPr lang="tr-TR" sz="3600" b="1" dirty="0">
              <a:solidFill>
                <a:schemeClr val="bg1"/>
              </a:solidFill>
            </a:endParaRPr>
          </a:p>
        </p:txBody>
      </p:sp>
      <p:sp>
        <p:nvSpPr>
          <p:cNvPr id="2" name="Dikdörtgen 1"/>
          <p:cNvSpPr/>
          <p:nvPr/>
        </p:nvSpPr>
        <p:spPr>
          <a:xfrm>
            <a:off x="1007144" y="2182312"/>
            <a:ext cx="9763525" cy="1323439"/>
          </a:xfrm>
          <a:prstGeom prst="rect">
            <a:avLst/>
          </a:prstGeom>
        </p:spPr>
        <p:txBody>
          <a:bodyPr wrap="square">
            <a:spAutoFit/>
          </a:bodyPr>
          <a:lstStyle/>
          <a:p>
            <a:pPr algn="ctr"/>
            <a:r>
              <a:rPr lang="tr-TR" sz="2000" b="1" dirty="0" smtClean="0"/>
              <a:t>Amaç</a:t>
            </a:r>
            <a:r>
              <a:rPr lang="tr-TR" sz="2000" b="1" dirty="0"/>
              <a:t>, Kapsam, Dayanak ve Tanımlar </a:t>
            </a:r>
            <a:endParaRPr lang="tr-TR" sz="2000" dirty="0"/>
          </a:p>
          <a:p>
            <a:pPr algn="just"/>
            <a:r>
              <a:rPr lang="tr-TR" sz="2000" b="1" dirty="0"/>
              <a:t>Amaç </a:t>
            </a:r>
            <a:endParaRPr lang="tr-TR" sz="2000" dirty="0"/>
          </a:p>
          <a:p>
            <a:pPr algn="just"/>
            <a:r>
              <a:rPr lang="tr-TR" sz="2000" b="1" dirty="0" smtClean="0"/>
              <a:t>MADDE </a:t>
            </a:r>
            <a:r>
              <a:rPr lang="tr-TR" sz="2000" b="1" dirty="0"/>
              <a:t>1-</a:t>
            </a:r>
            <a:r>
              <a:rPr lang="tr-TR" sz="2000" dirty="0"/>
              <a:t> (1) Bu Yönergenin amacı, İlkokullarda Yetiştirme Programının düzenlenmesi, uygulanması, izlenmesi ve değerlendirilmesine ilişkin usul ve esasları düzenlemektir.</a:t>
            </a:r>
          </a:p>
        </p:txBody>
      </p:sp>
      <p:sp>
        <p:nvSpPr>
          <p:cNvPr id="3" name="Dikdörtgen 2"/>
          <p:cNvSpPr/>
          <p:nvPr/>
        </p:nvSpPr>
        <p:spPr>
          <a:xfrm>
            <a:off x="1094601" y="911059"/>
            <a:ext cx="1737142" cy="369332"/>
          </a:xfrm>
          <a:prstGeom prst="rect">
            <a:avLst/>
          </a:prstGeom>
        </p:spPr>
        <p:txBody>
          <a:bodyPr wrap="none">
            <a:spAutoFit/>
          </a:bodyPr>
          <a:lstStyle/>
          <a:p>
            <a:r>
              <a:rPr lang="tr-TR" b="1" dirty="0">
                <a:solidFill>
                  <a:schemeClr val="bg1"/>
                </a:solidFill>
              </a:rPr>
              <a:t> BİRİNCİ BÖLÜM</a:t>
            </a:r>
            <a:endParaRPr lang="tr-TR" dirty="0">
              <a:solidFill>
                <a:schemeClr val="bg1"/>
              </a:solidFill>
            </a:endParaRPr>
          </a:p>
        </p:txBody>
      </p:sp>
    </p:spTree>
    <p:extLst>
      <p:ext uri="{BB962C8B-B14F-4D97-AF65-F5344CB8AC3E}">
        <p14:creationId xmlns:p14="http://schemas.microsoft.com/office/powerpoint/2010/main" val="34742068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55106" y="1696470"/>
            <a:ext cx="10186587" cy="2519664"/>
          </a:xfrm>
          <a:prstGeom prst="rect">
            <a:avLst/>
          </a:prstGeom>
        </p:spPr>
        <p:txBody>
          <a:bodyPr wrap="square">
            <a:spAutoFit/>
          </a:bodyPr>
          <a:lstStyle/>
          <a:p>
            <a:pPr algn="just">
              <a:lnSpc>
                <a:spcPts val="3200"/>
              </a:lnSpc>
            </a:pPr>
            <a:r>
              <a:rPr lang="tr-TR" sz="2000" b="1" dirty="0"/>
              <a:t>Devam zorunluluğu</a:t>
            </a:r>
            <a:endParaRPr lang="tr-TR" sz="2000" dirty="0"/>
          </a:p>
          <a:p>
            <a:pPr algn="just">
              <a:lnSpc>
                <a:spcPts val="3200"/>
              </a:lnSpc>
            </a:pPr>
            <a:r>
              <a:rPr lang="tr-TR" sz="2000" b="1" dirty="0"/>
              <a:t>MADDE 13-</a:t>
            </a:r>
            <a:r>
              <a:rPr lang="tr-TR" sz="2000" dirty="0"/>
              <a:t> (1) Yetiştirme programına katılan öğrencilerin devamları sağlanır. </a:t>
            </a:r>
          </a:p>
          <a:p>
            <a:pPr algn="just">
              <a:lnSpc>
                <a:spcPts val="3200"/>
              </a:lnSpc>
            </a:pPr>
            <a:r>
              <a:rPr lang="tr-TR" sz="2000" dirty="0"/>
              <a:t>(2) Öğrencilerin devam takibi öğretmen tarafından yapılır ve e-Okul Yönetim Bilgi Sistemine zamanında işlenir.</a:t>
            </a:r>
          </a:p>
          <a:p>
            <a:pPr algn="just">
              <a:lnSpc>
                <a:spcPts val="3200"/>
              </a:lnSpc>
            </a:pPr>
            <a:r>
              <a:rPr lang="tr-TR" sz="2000" dirty="0"/>
              <a:t>(3) Devamsızlık yapan öğrencilerin durumu öğrenci velisine ivedilikle bildirilir ve devamının sağlanması için gerekli tedbirler alınır. </a:t>
            </a:r>
          </a:p>
        </p:txBody>
      </p:sp>
      <p:sp>
        <p:nvSpPr>
          <p:cNvPr id="4" name="Dikdörtgen 3"/>
          <p:cNvSpPr/>
          <p:nvPr/>
        </p:nvSpPr>
        <p:spPr>
          <a:xfrm>
            <a:off x="2935843" y="732137"/>
            <a:ext cx="2120260" cy="369332"/>
          </a:xfrm>
          <a:prstGeom prst="rect">
            <a:avLst/>
          </a:prstGeom>
        </p:spPr>
        <p:txBody>
          <a:bodyPr wrap="none">
            <a:spAutoFit/>
          </a:bodyPr>
          <a:lstStyle/>
          <a:p>
            <a:r>
              <a:rPr lang="tr-TR" b="1" dirty="0">
                <a:solidFill>
                  <a:schemeClr val="bg1"/>
                </a:solidFill>
              </a:rPr>
              <a:t>DÖRDÜNCÜ BÖLÜM</a:t>
            </a:r>
          </a:p>
        </p:txBody>
      </p:sp>
    </p:spTree>
    <p:extLst>
      <p:ext uri="{BB962C8B-B14F-4D97-AF65-F5344CB8AC3E}">
        <p14:creationId xmlns:p14="http://schemas.microsoft.com/office/powerpoint/2010/main" val="41080273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55106" y="1696470"/>
            <a:ext cx="10186587" cy="2400657"/>
          </a:xfrm>
          <a:prstGeom prst="rect">
            <a:avLst/>
          </a:prstGeom>
        </p:spPr>
        <p:txBody>
          <a:bodyPr wrap="square">
            <a:spAutoFit/>
          </a:bodyPr>
          <a:lstStyle/>
          <a:p>
            <a:pPr>
              <a:lnSpc>
                <a:spcPts val="3000"/>
              </a:lnSpc>
            </a:pPr>
            <a:r>
              <a:rPr lang="tr-TR" sz="2000" b="1" dirty="0" err="1"/>
              <a:t>İYEP’te</a:t>
            </a:r>
            <a:r>
              <a:rPr lang="tr-TR" sz="2000" b="1" dirty="0"/>
              <a:t> tutulacak defter dosya ve formlar </a:t>
            </a:r>
            <a:endParaRPr lang="tr-TR" sz="2000" dirty="0"/>
          </a:p>
          <a:p>
            <a:pPr>
              <a:lnSpc>
                <a:spcPts val="3000"/>
              </a:lnSpc>
            </a:pPr>
            <a:r>
              <a:rPr lang="tr-TR" sz="2000" b="1" dirty="0"/>
              <a:t>MADDE 14-</a:t>
            </a:r>
            <a:r>
              <a:rPr lang="tr-TR" sz="2000" dirty="0"/>
              <a:t>(1) </a:t>
            </a:r>
            <a:r>
              <a:rPr lang="tr-TR" sz="2000" dirty="0" err="1"/>
              <a:t>İYEP’in</a:t>
            </a:r>
            <a:r>
              <a:rPr lang="tr-TR" sz="2000" dirty="0"/>
              <a:t> uygulandığı okullarda aşağıdaki defter, dosya ve formlar tutulur</a:t>
            </a:r>
            <a:r>
              <a:rPr lang="tr-TR" sz="2000" dirty="0" smtClean="0"/>
              <a:t>.</a:t>
            </a:r>
          </a:p>
          <a:p>
            <a:pPr>
              <a:lnSpc>
                <a:spcPts val="3000"/>
              </a:lnSpc>
            </a:pPr>
            <a:r>
              <a:rPr lang="tr-TR" sz="2000" dirty="0"/>
              <a:t>a) Sınıf ders defteri ve yoklama defteri</a:t>
            </a:r>
          </a:p>
          <a:p>
            <a:pPr>
              <a:lnSpc>
                <a:spcPts val="3000"/>
              </a:lnSpc>
            </a:pPr>
            <a:r>
              <a:rPr lang="tr-TR" sz="2000" dirty="0"/>
              <a:t>b) Modül planları dosyası</a:t>
            </a:r>
          </a:p>
          <a:p>
            <a:pPr>
              <a:lnSpc>
                <a:spcPts val="3000"/>
              </a:lnSpc>
            </a:pPr>
            <a:r>
              <a:rPr lang="tr-TR" sz="2000" dirty="0"/>
              <a:t>c)</a:t>
            </a:r>
            <a:r>
              <a:rPr lang="tr-TR" sz="2000" dirty="0" err="1"/>
              <a:t>Psikososyal</a:t>
            </a:r>
            <a:r>
              <a:rPr lang="tr-TR" sz="2000" dirty="0"/>
              <a:t> Destek Öğrenci Bilgi Formu</a:t>
            </a:r>
          </a:p>
          <a:p>
            <a:pPr>
              <a:lnSpc>
                <a:spcPts val="3000"/>
              </a:lnSpc>
            </a:pPr>
            <a:r>
              <a:rPr lang="tr-TR" sz="2000" dirty="0"/>
              <a:t>ç) İYEP yazışma dosyası </a:t>
            </a:r>
          </a:p>
        </p:txBody>
      </p:sp>
      <p:sp>
        <p:nvSpPr>
          <p:cNvPr id="4" name="Dikdörtgen 3"/>
          <p:cNvSpPr/>
          <p:nvPr/>
        </p:nvSpPr>
        <p:spPr>
          <a:xfrm>
            <a:off x="2935843" y="732137"/>
            <a:ext cx="2120260" cy="369332"/>
          </a:xfrm>
          <a:prstGeom prst="rect">
            <a:avLst/>
          </a:prstGeom>
        </p:spPr>
        <p:txBody>
          <a:bodyPr wrap="none">
            <a:spAutoFit/>
          </a:bodyPr>
          <a:lstStyle/>
          <a:p>
            <a:r>
              <a:rPr lang="tr-TR" b="1" dirty="0">
                <a:solidFill>
                  <a:schemeClr val="bg1"/>
                </a:solidFill>
              </a:rPr>
              <a:t>DÖRDÜNCÜ BÖLÜM</a:t>
            </a:r>
          </a:p>
        </p:txBody>
      </p:sp>
    </p:spTree>
    <p:extLst>
      <p:ext uri="{BB962C8B-B14F-4D97-AF65-F5344CB8AC3E}">
        <p14:creationId xmlns:p14="http://schemas.microsoft.com/office/powerpoint/2010/main" val="31798390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4" name="Dikdörtgen 3"/>
          <p:cNvSpPr/>
          <p:nvPr/>
        </p:nvSpPr>
        <p:spPr>
          <a:xfrm>
            <a:off x="2935843" y="732137"/>
            <a:ext cx="2120260" cy="369332"/>
          </a:xfrm>
          <a:prstGeom prst="rect">
            <a:avLst/>
          </a:prstGeom>
        </p:spPr>
        <p:txBody>
          <a:bodyPr wrap="none">
            <a:spAutoFit/>
          </a:bodyPr>
          <a:lstStyle/>
          <a:p>
            <a:r>
              <a:rPr lang="tr-TR" b="1" dirty="0">
                <a:solidFill>
                  <a:schemeClr val="bg1"/>
                </a:solidFill>
              </a:rPr>
              <a:t>DÖRDÜNCÜ BÖLÜM</a:t>
            </a:r>
          </a:p>
        </p:txBody>
      </p:sp>
      <p:sp>
        <p:nvSpPr>
          <p:cNvPr id="9" name="Dikdörtgen 8"/>
          <p:cNvSpPr/>
          <p:nvPr/>
        </p:nvSpPr>
        <p:spPr>
          <a:xfrm>
            <a:off x="1155106" y="1696470"/>
            <a:ext cx="10186587" cy="3170099"/>
          </a:xfrm>
          <a:prstGeom prst="rect">
            <a:avLst/>
          </a:prstGeom>
        </p:spPr>
        <p:txBody>
          <a:bodyPr wrap="square">
            <a:spAutoFit/>
          </a:bodyPr>
          <a:lstStyle/>
          <a:p>
            <a:endParaRPr lang="tr-TR" sz="2000" b="1" dirty="0" smtClean="0"/>
          </a:p>
          <a:p>
            <a:r>
              <a:rPr lang="tr-TR" sz="2000" b="1" dirty="0" smtClean="0"/>
              <a:t>Sorumluluk</a:t>
            </a:r>
            <a:endParaRPr lang="tr-TR" sz="2000" dirty="0" smtClean="0"/>
          </a:p>
          <a:p>
            <a:r>
              <a:rPr lang="tr-TR" sz="2000" b="1" dirty="0" smtClean="0"/>
              <a:t>MADDE 15-</a:t>
            </a:r>
            <a:r>
              <a:rPr lang="tr-TR" sz="2000" dirty="0" smtClean="0"/>
              <a:t>(1) Bu yönerge hükümleri çerçevesinde </a:t>
            </a:r>
            <a:r>
              <a:rPr lang="tr-TR" sz="2000" dirty="0" err="1" smtClean="0"/>
              <a:t>İYEP’te</a:t>
            </a:r>
            <a:r>
              <a:rPr lang="tr-TR" sz="2000" dirty="0" smtClean="0"/>
              <a:t> görevlendirilen her kademedeki personel, görevlerini eksiksiz, zamanında ve etkin olarak yerine getirmekle yükümlüdür.</a:t>
            </a:r>
          </a:p>
          <a:p>
            <a:endParaRPr lang="tr-TR" sz="2000" dirty="0" smtClean="0"/>
          </a:p>
          <a:p>
            <a:r>
              <a:rPr lang="tr-TR" sz="2000" b="1" dirty="0" smtClean="0"/>
              <a:t> </a:t>
            </a:r>
            <a:endParaRPr lang="tr-TR" sz="2000" dirty="0" smtClean="0"/>
          </a:p>
          <a:p>
            <a:r>
              <a:rPr lang="tr-TR" sz="2000" b="1" dirty="0" smtClean="0"/>
              <a:t>Denetim</a:t>
            </a:r>
            <a:endParaRPr lang="tr-TR" sz="2000" dirty="0" smtClean="0"/>
          </a:p>
          <a:p>
            <a:r>
              <a:rPr lang="tr-TR" sz="2000" b="1" dirty="0" smtClean="0"/>
              <a:t>MADDE 16- </a:t>
            </a:r>
            <a:r>
              <a:rPr lang="tr-TR" sz="2000" dirty="0" smtClean="0"/>
              <a:t>(1) Yetiştirme programı uygulanan ilkokullar, denetim yetkisi bulunan görevliler tarafından uygun görülen zamanlarda eğitim öğretim yılında en az bir defa denetlenir.</a:t>
            </a:r>
          </a:p>
          <a:p>
            <a:endParaRPr lang="tr-TR" sz="2000" dirty="0"/>
          </a:p>
        </p:txBody>
      </p:sp>
    </p:spTree>
    <p:extLst>
      <p:ext uri="{BB962C8B-B14F-4D97-AF65-F5344CB8AC3E}">
        <p14:creationId xmlns:p14="http://schemas.microsoft.com/office/powerpoint/2010/main" val="31039725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55105" y="1908226"/>
            <a:ext cx="10186587" cy="1323439"/>
          </a:xfrm>
          <a:prstGeom prst="rect">
            <a:avLst/>
          </a:prstGeom>
        </p:spPr>
        <p:txBody>
          <a:bodyPr wrap="square">
            <a:spAutoFit/>
          </a:bodyPr>
          <a:lstStyle/>
          <a:p>
            <a:r>
              <a:rPr lang="tr-TR" sz="2000" b="1" dirty="0"/>
              <a:t>Hüküm bulunmayan hususlar </a:t>
            </a:r>
            <a:endParaRPr lang="tr-TR" sz="2000" dirty="0"/>
          </a:p>
          <a:p>
            <a:pPr>
              <a:lnSpc>
                <a:spcPct val="150000"/>
              </a:lnSpc>
            </a:pPr>
            <a:r>
              <a:rPr lang="tr-TR" sz="2000" b="1" dirty="0"/>
              <a:t>MADDE 17- </a:t>
            </a:r>
            <a:r>
              <a:rPr lang="tr-TR" sz="2000" dirty="0"/>
              <a:t>(1) Bu Yönergede hüküm bulunmayan hususlarda ilgili mevzuatın hükümleri uygulanır. </a:t>
            </a:r>
          </a:p>
        </p:txBody>
      </p:sp>
      <p:sp>
        <p:nvSpPr>
          <p:cNvPr id="4" name="Dikdörtgen 3"/>
          <p:cNvSpPr/>
          <p:nvPr/>
        </p:nvSpPr>
        <p:spPr>
          <a:xfrm>
            <a:off x="2935843" y="732137"/>
            <a:ext cx="2120260" cy="369332"/>
          </a:xfrm>
          <a:prstGeom prst="rect">
            <a:avLst/>
          </a:prstGeom>
        </p:spPr>
        <p:txBody>
          <a:bodyPr wrap="none">
            <a:spAutoFit/>
          </a:bodyPr>
          <a:lstStyle/>
          <a:p>
            <a:r>
              <a:rPr lang="tr-TR" b="1" dirty="0">
                <a:solidFill>
                  <a:schemeClr val="bg1"/>
                </a:solidFill>
              </a:rPr>
              <a:t>DÖRDÜNCÜ BÖLÜM</a:t>
            </a:r>
          </a:p>
        </p:txBody>
      </p:sp>
    </p:spTree>
    <p:extLst>
      <p:ext uri="{BB962C8B-B14F-4D97-AF65-F5344CB8AC3E}">
        <p14:creationId xmlns:p14="http://schemas.microsoft.com/office/powerpoint/2010/main" val="19623779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55106" y="1696470"/>
            <a:ext cx="10186587" cy="4067780"/>
          </a:xfrm>
          <a:prstGeom prst="rect">
            <a:avLst/>
          </a:prstGeom>
        </p:spPr>
        <p:txBody>
          <a:bodyPr wrap="square">
            <a:spAutoFit/>
          </a:bodyPr>
          <a:lstStyle/>
          <a:p>
            <a:pPr algn="just">
              <a:lnSpc>
                <a:spcPts val="3100"/>
              </a:lnSpc>
            </a:pPr>
            <a:r>
              <a:rPr lang="tr-TR" sz="2000" b="1" dirty="0" smtClean="0"/>
              <a:t>Yürürlükten </a:t>
            </a:r>
            <a:r>
              <a:rPr lang="tr-TR" sz="2000" b="1" dirty="0"/>
              <a:t>kaldırılan mevzuat </a:t>
            </a:r>
            <a:endParaRPr lang="tr-TR" sz="2000" dirty="0"/>
          </a:p>
          <a:p>
            <a:pPr>
              <a:lnSpc>
                <a:spcPts val="3100"/>
              </a:lnSpc>
            </a:pPr>
            <a:r>
              <a:rPr lang="tr-TR" sz="2000" b="1" dirty="0"/>
              <a:t>MADDE 18- </a:t>
            </a:r>
            <a:r>
              <a:rPr lang="tr-TR" sz="2000" dirty="0" smtClean="0"/>
              <a:t>(</a:t>
            </a:r>
            <a:r>
              <a:rPr lang="tr-TR" sz="2000" dirty="0"/>
              <a:t>1) Bu Yönergenin onayı tarihinden itibaren 10/7/2008 tarihli ve 149 sayılı Talim ve Terbiye Kurulu kararı ile kabul edilen Millî Eğitim Bakanlığı İlköğretim Kurumlarında Yetiştirici Sınıf Açılmasına İlişkin Yönerge yürürlükten kaldırılmıştır.</a:t>
            </a:r>
          </a:p>
          <a:p>
            <a:pPr>
              <a:lnSpc>
                <a:spcPts val="3100"/>
              </a:lnSpc>
            </a:pPr>
            <a:endParaRPr lang="tr-TR" sz="2000" dirty="0" smtClean="0"/>
          </a:p>
          <a:p>
            <a:pPr>
              <a:lnSpc>
                <a:spcPts val="3100"/>
              </a:lnSpc>
            </a:pPr>
            <a:r>
              <a:rPr lang="tr-TR" sz="2000" dirty="0" smtClean="0"/>
              <a:t>GEÇİCİ </a:t>
            </a:r>
            <a:r>
              <a:rPr lang="tr-TR" sz="2000" dirty="0"/>
              <a:t>MADDE 1- Program Millî Eğitim Bakanlığı Temel Eğitim </a:t>
            </a:r>
            <a:r>
              <a:rPr lang="tr-TR" sz="2000" dirty="0" smtClean="0"/>
              <a:t>Genel </a:t>
            </a:r>
            <a:r>
              <a:rPr lang="tr-TR" sz="2000" dirty="0"/>
              <a:t>Müdürlüğü iş takvimi çerçevesinde 2018-2019 eğitim öğretim yılında ilkokulların 3 üncü ve/veya4 üncü sınıflarına devam eden öğrencilere; 2019-2020 eğitim öğretim yılı sonrasında ise ilkokulların 3 üncü sınıflarına devam eden öğrencilere uygulanacaktır. </a:t>
            </a:r>
          </a:p>
          <a:p>
            <a:pPr>
              <a:lnSpc>
                <a:spcPts val="3100"/>
              </a:lnSpc>
            </a:pPr>
            <a:endParaRPr lang="tr-TR" sz="2000" dirty="0"/>
          </a:p>
        </p:txBody>
      </p:sp>
      <p:sp>
        <p:nvSpPr>
          <p:cNvPr id="4" name="Dikdörtgen 3"/>
          <p:cNvSpPr/>
          <p:nvPr/>
        </p:nvSpPr>
        <p:spPr>
          <a:xfrm>
            <a:off x="2935843" y="732137"/>
            <a:ext cx="2120260" cy="369332"/>
          </a:xfrm>
          <a:prstGeom prst="rect">
            <a:avLst/>
          </a:prstGeom>
        </p:spPr>
        <p:txBody>
          <a:bodyPr wrap="none">
            <a:spAutoFit/>
          </a:bodyPr>
          <a:lstStyle/>
          <a:p>
            <a:r>
              <a:rPr lang="tr-TR" b="1" dirty="0">
                <a:solidFill>
                  <a:schemeClr val="bg1"/>
                </a:solidFill>
              </a:rPr>
              <a:t>DÖRDÜNCÜ BÖLÜM</a:t>
            </a:r>
          </a:p>
        </p:txBody>
      </p:sp>
    </p:spTree>
    <p:extLst>
      <p:ext uri="{BB962C8B-B14F-4D97-AF65-F5344CB8AC3E}">
        <p14:creationId xmlns:p14="http://schemas.microsoft.com/office/powerpoint/2010/main" val="30218539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55106" y="1696470"/>
            <a:ext cx="10186587" cy="1938992"/>
          </a:xfrm>
          <a:prstGeom prst="rect">
            <a:avLst/>
          </a:prstGeom>
        </p:spPr>
        <p:txBody>
          <a:bodyPr wrap="square">
            <a:spAutoFit/>
          </a:bodyPr>
          <a:lstStyle/>
          <a:p>
            <a:pPr>
              <a:lnSpc>
                <a:spcPct val="150000"/>
              </a:lnSpc>
            </a:pPr>
            <a:r>
              <a:rPr lang="tr-TR" sz="2000" b="1" dirty="0"/>
              <a:t>Yürürlük </a:t>
            </a:r>
            <a:endParaRPr lang="tr-TR" sz="2000" dirty="0"/>
          </a:p>
          <a:p>
            <a:pPr>
              <a:lnSpc>
                <a:spcPct val="150000"/>
              </a:lnSpc>
            </a:pPr>
            <a:r>
              <a:rPr lang="tr-TR" sz="2000" b="1" dirty="0"/>
              <a:t>MADDE 19- </a:t>
            </a:r>
            <a:r>
              <a:rPr lang="tr-TR" sz="2000" dirty="0"/>
              <a:t>(1) Bu Yönerge onay tarihinde yürürlüğe girer.</a:t>
            </a:r>
          </a:p>
          <a:p>
            <a:pPr>
              <a:lnSpc>
                <a:spcPct val="150000"/>
              </a:lnSpc>
            </a:pPr>
            <a:r>
              <a:rPr lang="tr-TR" sz="2000" dirty="0"/>
              <a:t> </a:t>
            </a:r>
            <a:r>
              <a:rPr lang="tr-TR" sz="2000" b="1" dirty="0" smtClean="0"/>
              <a:t>Yürütme </a:t>
            </a:r>
            <a:endParaRPr lang="tr-TR" sz="2000" dirty="0"/>
          </a:p>
          <a:p>
            <a:pPr>
              <a:lnSpc>
                <a:spcPct val="150000"/>
              </a:lnSpc>
            </a:pPr>
            <a:r>
              <a:rPr lang="tr-TR" sz="2000" b="1" dirty="0"/>
              <a:t>MADDE 20-</a:t>
            </a:r>
            <a:r>
              <a:rPr lang="tr-TR" sz="2000" dirty="0"/>
              <a:t> (1) Bu Yönerge hükümlerini Millî Eğitim Bakanı yürütür</a:t>
            </a:r>
          </a:p>
        </p:txBody>
      </p:sp>
      <p:sp>
        <p:nvSpPr>
          <p:cNvPr id="4" name="Dikdörtgen 3"/>
          <p:cNvSpPr/>
          <p:nvPr/>
        </p:nvSpPr>
        <p:spPr>
          <a:xfrm>
            <a:off x="2935843" y="732137"/>
            <a:ext cx="2120260" cy="369332"/>
          </a:xfrm>
          <a:prstGeom prst="rect">
            <a:avLst/>
          </a:prstGeom>
        </p:spPr>
        <p:txBody>
          <a:bodyPr wrap="none">
            <a:spAutoFit/>
          </a:bodyPr>
          <a:lstStyle/>
          <a:p>
            <a:r>
              <a:rPr lang="tr-TR" b="1" dirty="0">
                <a:solidFill>
                  <a:schemeClr val="bg1"/>
                </a:solidFill>
              </a:rPr>
              <a:t>DÖRDÜNCÜ BÖLÜM</a:t>
            </a:r>
          </a:p>
        </p:txBody>
      </p:sp>
    </p:spTree>
    <p:extLst>
      <p:ext uri="{BB962C8B-B14F-4D97-AF65-F5344CB8AC3E}">
        <p14:creationId xmlns:p14="http://schemas.microsoft.com/office/powerpoint/2010/main" val="36705482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 name="Picture 2" descr="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5" y="-2"/>
            <a:ext cx="12192004" cy="6969038"/>
          </a:xfrm>
          <a:prstGeom prst="rect">
            <a:avLst/>
          </a:prstGeom>
        </p:spPr>
      </p:pic>
      <p:sp>
        <p:nvSpPr>
          <p:cNvPr id="12" name="Unvan 8"/>
          <p:cNvSpPr txBox="1">
            <a:spLocks/>
          </p:cNvSpPr>
          <p:nvPr/>
        </p:nvSpPr>
        <p:spPr>
          <a:xfrm>
            <a:off x="1511059" y="2186273"/>
            <a:ext cx="9527056" cy="236061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3000" b="1" i="1" dirty="0" smtClean="0">
                <a:solidFill>
                  <a:schemeClr val="bg1"/>
                </a:solidFill>
                <a:effectLst>
                  <a:outerShdw blurRad="38100" dist="38100" dir="2700000" algn="tl">
                    <a:srgbClr val="000000">
                      <a:alpha val="43137"/>
                    </a:srgbClr>
                  </a:outerShdw>
                </a:effectLst>
                <a:ea typeface="MS PGothic" pitchFamily="34" charset="-128"/>
                <a:cs typeface="Arial" panose="020B0604020202020204" pitchFamily="34" charset="0"/>
              </a:rPr>
              <a:t>Teşekkürler</a:t>
            </a:r>
            <a:endParaRPr lang="tr-TR" sz="2400" b="1" dirty="0" smtClean="0">
              <a:solidFill>
                <a:schemeClr val="bg1"/>
              </a:solidFill>
              <a:ea typeface="MS PGothic" pitchFamily="34" charset="-128"/>
              <a:cs typeface="Arial" panose="020B0604020202020204" pitchFamily="34" charset="0"/>
            </a:endParaRPr>
          </a:p>
        </p:txBody>
      </p:sp>
    </p:spTree>
    <p:extLst>
      <p:ext uri="{BB962C8B-B14F-4D97-AF65-F5344CB8AC3E}">
        <p14:creationId xmlns:p14="http://schemas.microsoft.com/office/powerpoint/2010/main" val="33396806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70773" y="2182312"/>
            <a:ext cx="10186587" cy="2246769"/>
          </a:xfrm>
          <a:prstGeom prst="rect">
            <a:avLst/>
          </a:prstGeom>
        </p:spPr>
        <p:txBody>
          <a:bodyPr wrap="square">
            <a:spAutoFit/>
          </a:bodyPr>
          <a:lstStyle/>
          <a:p>
            <a:pPr algn="just"/>
            <a:r>
              <a:rPr lang="tr-TR" sz="2000" b="1" dirty="0"/>
              <a:t>Kapsam</a:t>
            </a:r>
            <a:endParaRPr lang="tr-TR" sz="2000" dirty="0"/>
          </a:p>
          <a:p>
            <a:pPr algn="just"/>
            <a:r>
              <a:rPr lang="tr-TR" sz="2000" b="1" dirty="0"/>
              <a:t>MADDE 2-</a:t>
            </a:r>
            <a:r>
              <a:rPr lang="tr-TR" sz="2000" dirty="0"/>
              <a:t> (1) </a:t>
            </a:r>
            <a:r>
              <a:rPr lang="tr-TR" sz="2000" dirty="0" smtClean="0"/>
              <a:t>Bu </a:t>
            </a:r>
            <a:r>
              <a:rPr lang="tr-TR" sz="2000" dirty="0"/>
              <a:t>Yönerge, ilkokulların 3 üncü ve 4 üncü sınıflarına devam eden, özel eğitim tanısı olmayan, önceki eğitim ve öğretim yılları içinde çeşitli nedenlerle Türkçe ve matematik dersi öğretim programlarında yer alan ve İlkokullarda Yetiştirme Programı kapsamında belirlenen kazanımları yeterli düzeyde edinemeyen öğrencilerin yetiştirilmesi için uygulanacak olan programın düzenlenmesi, uygulanması, izlenmesi ve değerlendirilmesine ilişkin usul ve esasları kapsar.</a:t>
            </a:r>
          </a:p>
        </p:txBody>
      </p:sp>
      <p:sp>
        <p:nvSpPr>
          <p:cNvPr id="7" name="Dikdörtgen 6"/>
          <p:cNvSpPr/>
          <p:nvPr/>
        </p:nvSpPr>
        <p:spPr>
          <a:xfrm>
            <a:off x="2913775" y="834899"/>
            <a:ext cx="1737142" cy="369332"/>
          </a:xfrm>
          <a:prstGeom prst="rect">
            <a:avLst/>
          </a:prstGeom>
        </p:spPr>
        <p:txBody>
          <a:bodyPr wrap="none">
            <a:spAutoFit/>
          </a:bodyPr>
          <a:lstStyle/>
          <a:p>
            <a:r>
              <a:rPr lang="tr-TR" b="1" dirty="0">
                <a:solidFill>
                  <a:schemeClr val="bg1"/>
                </a:solidFill>
              </a:rPr>
              <a:t> BİRİNCİ BÖLÜM</a:t>
            </a:r>
            <a:endParaRPr lang="tr-TR" dirty="0">
              <a:solidFill>
                <a:schemeClr val="bg1"/>
              </a:solidFill>
            </a:endParaRPr>
          </a:p>
        </p:txBody>
      </p:sp>
    </p:spTree>
    <p:extLst>
      <p:ext uri="{BB962C8B-B14F-4D97-AF65-F5344CB8AC3E}">
        <p14:creationId xmlns:p14="http://schemas.microsoft.com/office/powerpoint/2010/main" val="41376070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70773" y="2182312"/>
            <a:ext cx="10186587" cy="1631216"/>
          </a:xfrm>
          <a:prstGeom prst="rect">
            <a:avLst/>
          </a:prstGeom>
        </p:spPr>
        <p:txBody>
          <a:bodyPr wrap="square">
            <a:spAutoFit/>
          </a:bodyPr>
          <a:lstStyle/>
          <a:p>
            <a:pPr algn="just"/>
            <a:r>
              <a:rPr lang="tr-TR" sz="2000" b="1" dirty="0"/>
              <a:t>Dayanak </a:t>
            </a:r>
            <a:endParaRPr lang="tr-TR" sz="2000" dirty="0"/>
          </a:p>
          <a:p>
            <a:pPr algn="just"/>
            <a:r>
              <a:rPr lang="tr-TR" sz="2000" b="1" dirty="0"/>
              <a:t>MADDE 3-</a:t>
            </a:r>
            <a:r>
              <a:rPr lang="tr-TR" sz="2000" dirty="0"/>
              <a:t> (1) Bu Yönerge, 5/1/1961 tarihli ve 222 sayılı İlköğretim ve Eğitim Kanunu, 14/6/1973 tarihli ve 1739 sayılı Millî Eğitim Temel Kanunu ile 26/7/2014 tarihli ve 29072 sayılı Resmi Gazetede yayımlanan Millî Eğitim Bakanlığı Okul Öncesi Eğitim ve İlköğretim Kurumları Yönetmeliği hükümlerine dayanılarak hazırlanmıştır.</a:t>
            </a:r>
          </a:p>
        </p:txBody>
      </p:sp>
      <p:sp>
        <p:nvSpPr>
          <p:cNvPr id="9" name="Dikdörtgen 8"/>
          <p:cNvSpPr/>
          <p:nvPr/>
        </p:nvSpPr>
        <p:spPr>
          <a:xfrm>
            <a:off x="2913775" y="834899"/>
            <a:ext cx="1737142" cy="369332"/>
          </a:xfrm>
          <a:prstGeom prst="rect">
            <a:avLst/>
          </a:prstGeom>
        </p:spPr>
        <p:txBody>
          <a:bodyPr wrap="none">
            <a:spAutoFit/>
          </a:bodyPr>
          <a:lstStyle/>
          <a:p>
            <a:r>
              <a:rPr lang="tr-TR" b="1" dirty="0">
                <a:solidFill>
                  <a:schemeClr val="bg1"/>
                </a:solidFill>
              </a:rPr>
              <a:t> BİRİNCİ BÖLÜM</a:t>
            </a:r>
            <a:endParaRPr lang="tr-TR" dirty="0">
              <a:solidFill>
                <a:schemeClr val="bg1"/>
              </a:solidFill>
            </a:endParaRPr>
          </a:p>
        </p:txBody>
      </p:sp>
    </p:spTree>
    <p:extLst>
      <p:ext uri="{BB962C8B-B14F-4D97-AF65-F5344CB8AC3E}">
        <p14:creationId xmlns:p14="http://schemas.microsoft.com/office/powerpoint/2010/main" val="19567315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70773" y="1763568"/>
            <a:ext cx="10186587" cy="4093428"/>
          </a:xfrm>
          <a:prstGeom prst="rect">
            <a:avLst/>
          </a:prstGeom>
        </p:spPr>
        <p:txBody>
          <a:bodyPr wrap="square">
            <a:spAutoFit/>
          </a:bodyPr>
          <a:lstStyle/>
          <a:p>
            <a:r>
              <a:rPr lang="tr-TR" sz="2000" b="1" dirty="0"/>
              <a:t>Tanımlar </a:t>
            </a:r>
            <a:r>
              <a:rPr lang="tr-TR" sz="2000" b="1" dirty="0" smtClean="0"/>
              <a:t>ve Kısaltmalar</a:t>
            </a:r>
            <a:endParaRPr lang="tr-TR" sz="2000" dirty="0"/>
          </a:p>
          <a:p>
            <a:r>
              <a:rPr lang="tr-TR" sz="2000" b="1" dirty="0" smtClean="0"/>
              <a:t>MADDE </a:t>
            </a:r>
            <a:r>
              <a:rPr lang="tr-TR" sz="2000" b="1" dirty="0"/>
              <a:t>4-</a:t>
            </a:r>
            <a:r>
              <a:rPr lang="tr-TR" sz="2000" dirty="0"/>
              <a:t>(</a:t>
            </a:r>
            <a:r>
              <a:rPr lang="tr-TR" sz="2000" dirty="0" smtClean="0"/>
              <a:t>1) Bu </a:t>
            </a:r>
            <a:r>
              <a:rPr lang="tr-TR" sz="2000" dirty="0"/>
              <a:t>Yönergede geçen;</a:t>
            </a:r>
          </a:p>
          <a:p>
            <a:r>
              <a:rPr lang="tr-TR" sz="2000" dirty="0"/>
              <a:t>a) Bakan: Millî Eğitim Bakanını,</a:t>
            </a:r>
          </a:p>
          <a:p>
            <a:r>
              <a:rPr lang="tr-TR" sz="2000" dirty="0"/>
              <a:t>b) Bakanlık: Millî Eğitim Bakanlığını, </a:t>
            </a:r>
          </a:p>
          <a:p>
            <a:r>
              <a:rPr lang="tr-TR" sz="2000" dirty="0"/>
              <a:t>c) Genel Müdürlük: Temel Eğitim Genel Müdürlüğünü, </a:t>
            </a:r>
          </a:p>
          <a:p>
            <a:r>
              <a:rPr lang="tr-TR" sz="2000" dirty="0"/>
              <a:t>ç) Millî Eğitim Müdürlüğü: İl/ilçe millî eğitim müdürlüğünü,</a:t>
            </a:r>
          </a:p>
          <a:p>
            <a:r>
              <a:rPr lang="tr-TR" sz="2000" dirty="0"/>
              <a:t>d) Okul müdürü: Programın uygulanacağı ilkokul müdürünü,</a:t>
            </a:r>
          </a:p>
          <a:p>
            <a:r>
              <a:rPr lang="tr-TR" sz="2000" dirty="0"/>
              <a:t>e) Öğrenci: İlkokullarda yetiştirme programı kapsamına alınan öğrenciyi,</a:t>
            </a:r>
          </a:p>
          <a:p>
            <a:r>
              <a:rPr lang="tr-TR" sz="2000" dirty="0"/>
              <a:t>f) Öğrenci belirleme aracı (ÖBA): İlkokullarda yetiştirme programına alınacak öğrencilerin belirlenmesi amacıyla kullanılan aracı,</a:t>
            </a:r>
          </a:p>
          <a:p>
            <a:r>
              <a:rPr lang="tr-TR" sz="2000" dirty="0"/>
              <a:t>g) Öğrenci değerlendirme aracı (ÖDA): İlkokullarda yetiştirme programındaki öğrencilerin kazanımlara erişme düzeyini belirlemek amacıyla kullanılan aracı,</a:t>
            </a:r>
          </a:p>
          <a:p>
            <a:r>
              <a:rPr lang="tr-TR" sz="2000" dirty="0"/>
              <a:t>ğ) Öğretmen: İlkokullarda yetiştirme programında görevlendirilen sınıf öğretmenini,</a:t>
            </a:r>
          </a:p>
        </p:txBody>
      </p:sp>
      <p:sp>
        <p:nvSpPr>
          <p:cNvPr id="7" name="Dikdörtgen 6"/>
          <p:cNvSpPr/>
          <p:nvPr/>
        </p:nvSpPr>
        <p:spPr>
          <a:xfrm>
            <a:off x="2913775" y="834899"/>
            <a:ext cx="1737142" cy="369332"/>
          </a:xfrm>
          <a:prstGeom prst="rect">
            <a:avLst/>
          </a:prstGeom>
        </p:spPr>
        <p:txBody>
          <a:bodyPr wrap="none">
            <a:spAutoFit/>
          </a:bodyPr>
          <a:lstStyle/>
          <a:p>
            <a:r>
              <a:rPr lang="tr-TR" b="1" dirty="0">
                <a:solidFill>
                  <a:schemeClr val="bg1"/>
                </a:solidFill>
              </a:rPr>
              <a:t> BİRİNCİ BÖLÜM</a:t>
            </a:r>
            <a:endParaRPr lang="tr-TR" dirty="0">
              <a:solidFill>
                <a:schemeClr val="bg1"/>
              </a:solidFill>
            </a:endParaRPr>
          </a:p>
        </p:txBody>
      </p:sp>
    </p:spTree>
    <p:extLst>
      <p:ext uri="{BB962C8B-B14F-4D97-AF65-F5344CB8AC3E}">
        <p14:creationId xmlns:p14="http://schemas.microsoft.com/office/powerpoint/2010/main" val="29037653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078103" y="1587580"/>
            <a:ext cx="10186587" cy="5119350"/>
          </a:xfrm>
          <a:prstGeom prst="rect">
            <a:avLst/>
          </a:prstGeom>
        </p:spPr>
        <p:txBody>
          <a:bodyPr wrap="square">
            <a:spAutoFit/>
          </a:bodyPr>
          <a:lstStyle/>
          <a:p>
            <a:pPr>
              <a:lnSpc>
                <a:spcPts val="2800"/>
              </a:lnSpc>
            </a:pPr>
            <a:r>
              <a:rPr lang="tr-TR" sz="2000" dirty="0"/>
              <a:t>h) Rehberlik öğretmeni: Eğitim kurumlarındaki rehberlik servisleri ile rehberlik ve araştırma merkezlerinde rehberlik hizmetlerini yürüten personeli,</a:t>
            </a:r>
          </a:p>
          <a:p>
            <a:pPr>
              <a:lnSpc>
                <a:spcPts val="2800"/>
              </a:lnSpc>
            </a:pPr>
            <a:r>
              <a:rPr lang="tr-TR" sz="2000" dirty="0"/>
              <a:t>ı) İlkokullarda Yetiştirme Programı (İYEP): İlkokulların 3 üncü ve 4 üncü sınıflarına devam eden, özel eğitim tanısı olmayan, önceki eğitim ve öğretim yılları içinde çeşitli nedenlerle Türkçe ve matematik dersi öğretim programlarında yer alan ve bu program kapsamında belirlenen kazanımları yeterli düzeyde edinemeyen öğrencilerin yetiştirilmesi için uygulanacak olan programı,</a:t>
            </a:r>
          </a:p>
          <a:p>
            <a:pPr>
              <a:lnSpc>
                <a:spcPts val="2800"/>
              </a:lnSpc>
            </a:pPr>
            <a:r>
              <a:rPr lang="tr-TR" sz="2000" dirty="0"/>
              <a:t>i) İlkokullarda yetiştirme programı il ve ilçe komisyonu: İlkokullarda düzenlenecek yetiştirme programının yürütülmesi,  izlenmesi ve değerlendirilmesi amacıyla il ve ilçede oluşturulan komisyonu,</a:t>
            </a:r>
          </a:p>
          <a:p>
            <a:pPr>
              <a:lnSpc>
                <a:spcPts val="2800"/>
              </a:lnSpc>
            </a:pPr>
            <a:r>
              <a:rPr lang="tr-TR" sz="2000" dirty="0"/>
              <a:t>j) İlkokullarda yetiştirme programı okul komisyonu: İlkokullarda düzenlenecek yetiştirme programının planlanması, uygulanması, izlenmesi ve değerlendirilmesi amacıyla okulda oluşturulan komisyonu</a:t>
            </a:r>
          </a:p>
          <a:p>
            <a:pPr>
              <a:lnSpc>
                <a:spcPts val="2800"/>
              </a:lnSpc>
            </a:pPr>
            <a:r>
              <a:rPr lang="tr-TR" sz="2000" dirty="0"/>
              <a:t>ifade eder.</a:t>
            </a:r>
          </a:p>
        </p:txBody>
      </p:sp>
      <p:sp>
        <p:nvSpPr>
          <p:cNvPr id="4" name="Metin kutusu 3"/>
          <p:cNvSpPr txBox="1"/>
          <p:nvPr/>
        </p:nvSpPr>
        <p:spPr>
          <a:xfrm>
            <a:off x="1350235" y="1263758"/>
            <a:ext cx="979627" cy="338554"/>
          </a:xfrm>
          <a:prstGeom prst="rect">
            <a:avLst/>
          </a:prstGeom>
          <a:noFill/>
        </p:spPr>
        <p:txBody>
          <a:bodyPr wrap="none" rtlCol="0">
            <a:spAutoFit/>
          </a:bodyPr>
          <a:lstStyle/>
          <a:p>
            <a:r>
              <a:rPr lang="tr-TR" sz="1600" b="1" i="1" dirty="0" smtClean="0"/>
              <a:t>Devamı…</a:t>
            </a:r>
            <a:endParaRPr lang="tr-TR" sz="1600" b="1" i="1" dirty="0"/>
          </a:p>
        </p:txBody>
      </p:sp>
      <p:sp>
        <p:nvSpPr>
          <p:cNvPr id="9" name="Dikdörtgen 8"/>
          <p:cNvSpPr/>
          <p:nvPr/>
        </p:nvSpPr>
        <p:spPr>
          <a:xfrm>
            <a:off x="2913775" y="834899"/>
            <a:ext cx="1737142" cy="369332"/>
          </a:xfrm>
          <a:prstGeom prst="rect">
            <a:avLst/>
          </a:prstGeom>
        </p:spPr>
        <p:txBody>
          <a:bodyPr wrap="none">
            <a:spAutoFit/>
          </a:bodyPr>
          <a:lstStyle/>
          <a:p>
            <a:r>
              <a:rPr lang="tr-TR" b="1" dirty="0">
                <a:solidFill>
                  <a:schemeClr val="bg1"/>
                </a:solidFill>
              </a:rPr>
              <a:t> BİRİNCİ BÖLÜM</a:t>
            </a:r>
            <a:endParaRPr lang="tr-TR" dirty="0">
              <a:solidFill>
                <a:schemeClr val="bg1"/>
              </a:solidFill>
            </a:endParaRPr>
          </a:p>
        </p:txBody>
      </p:sp>
    </p:spTree>
    <p:extLst>
      <p:ext uri="{BB962C8B-B14F-4D97-AF65-F5344CB8AC3E}">
        <p14:creationId xmlns:p14="http://schemas.microsoft.com/office/powerpoint/2010/main" val="6488698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006675" y="1247176"/>
            <a:ext cx="10186587" cy="4862870"/>
          </a:xfrm>
          <a:prstGeom prst="rect">
            <a:avLst/>
          </a:prstGeom>
        </p:spPr>
        <p:txBody>
          <a:bodyPr wrap="square">
            <a:spAutoFit/>
          </a:bodyPr>
          <a:lstStyle/>
          <a:p>
            <a:pPr algn="just">
              <a:lnSpc>
                <a:spcPts val="3100"/>
              </a:lnSpc>
            </a:pPr>
            <a:r>
              <a:rPr lang="tr-TR" sz="2000" b="1" dirty="0" smtClean="0"/>
              <a:t> </a:t>
            </a:r>
            <a:endParaRPr lang="tr-TR" sz="2000" dirty="0" smtClean="0"/>
          </a:p>
          <a:p>
            <a:pPr algn="ctr">
              <a:lnSpc>
                <a:spcPts val="3100"/>
              </a:lnSpc>
            </a:pPr>
            <a:r>
              <a:rPr lang="tr-TR" sz="2000" b="1" dirty="0" smtClean="0"/>
              <a:t>Amaçlar ve İlkeler</a:t>
            </a:r>
            <a:endParaRPr lang="tr-TR" sz="2000" dirty="0" smtClean="0"/>
          </a:p>
          <a:p>
            <a:pPr>
              <a:lnSpc>
                <a:spcPts val="3100"/>
              </a:lnSpc>
            </a:pPr>
            <a:r>
              <a:rPr lang="tr-TR" sz="2000" b="1" dirty="0" smtClean="0"/>
              <a:t>Amaçlar</a:t>
            </a:r>
            <a:endParaRPr lang="tr-TR" sz="2000" dirty="0"/>
          </a:p>
          <a:p>
            <a:pPr>
              <a:lnSpc>
                <a:spcPts val="3100"/>
              </a:lnSpc>
            </a:pPr>
            <a:r>
              <a:rPr lang="tr-TR" sz="2000" b="1" dirty="0"/>
              <a:t>MADDE 5 – </a:t>
            </a:r>
            <a:r>
              <a:rPr lang="tr-TR" sz="2000" dirty="0"/>
              <a:t>(1)</a:t>
            </a:r>
            <a:r>
              <a:rPr lang="tr-TR" sz="2000" b="1" dirty="0"/>
              <a:t> </a:t>
            </a:r>
            <a:r>
              <a:rPr lang="tr-TR" sz="2000" dirty="0"/>
              <a:t>İlkokullarda yetiştirme programının amaçları şunlardır:</a:t>
            </a:r>
          </a:p>
          <a:p>
            <a:pPr>
              <a:lnSpc>
                <a:spcPts val="3100"/>
              </a:lnSpc>
            </a:pPr>
            <a:r>
              <a:rPr lang="tr-TR" sz="2000" dirty="0"/>
              <a:t>a) Öğrencilerin Türkçe ve matematik derslerinde İYEP kapsamında belirlenen kazanımlara ulaşmalarını sağlayacak etkinlikler ve öğrenme yaşantıları planlamak,</a:t>
            </a:r>
          </a:p>
          <a:p>
            <a:pPr>
              <a:lnSpc>
                <a:spcPts val="3100"/>
              </a:lnSpc>
            </a:pPr>
            <a:r>
              <a:rPr lang="tr-TR" sz="2000" dirty="0"/>
              <a:t>b) Öğrencilerin </a:t>
            </a:r>
            <a:r>
              <a:rPr lang="tr-TR" sz="2000" dirty="0" err="1"/>
              <a:t>psikososyal</a:t>
            </a:r>
            <a:r>
              <a:rPr lang="tr-TR" sz="2000" dirty="0"/>
              <a:t> açıdan desteklenmesini sağlamak,  </a:t>
            </a:r>
          </a:p>
          <a:p>
            <a:pPr>
              <a:lnSpc>
                <a:spcPts val="3100"/>
              </a:lnSpc>
            </a:pPr>
            <a:r>
              <a:rPr lang="tr-TR" sz="2000" dirty="0"/>
              <a:t>c) Sonraki eğitim kademelerinde ortaya çıkması muhtemel uyum sorunlarını önlemek,</a:t>
            </a:r>
          </a:p>
          <a:p>
            <a:pPr>
              <a:lnSpc>
                <a:spcPts val="3100"/>
              </a:lnSpc>
            </a:pPr>
            <a:r>
              <a:rPr lang="tr-TR" sz="2000" dirty="0"/>
              <a:t>ç) Akademik başarısızlıktan kaynaklanan devamsızlıkların önüne geçmek,</a:t>
            </a:r>
          </a:p>
          <a:p>
            <a:pPr>
              <a:lnSpc>
                <a:spcPts val="3100"/>
              </a:lnSpc>
            </a:pPr>
            <a:r>
              <a:rPr lang="tr-TR" sz="2000" dirty="0"/>
              <a:t>d) Programa dâhil edilen öğrencilerin beklenen öğrenme seviyesine ulaşmasına yardımcı olmak,</a:t>
            </a:r>
          </a:p>
          <a:p>
            <a:pPr>
              <a:lnSpc>
                <a:spcPts val="3100"/>
              </a:lnSpc>
            </a:pPr>
            <a:r>
              <a:rPr lang="tr-TR" sz="2000" dirty="0"/>
              <a:t>e) Sorun çözebilen, iletişime ve öğrenmeye açık, özgüven ve sorumluluk sahibi sağlıklı ve mutlu bireylerin yetişmesine imkân sağlamaktır</a:t>
            </a:r>
          </a:p>
        </p:txBody>
      </p:sp>
      <p:sp>
        <p:nvSpPr>
          <p:cNvPr id="5" name="Dikdörtgen 4"/>
          <p:cNvSpPr/>
          <p:nvPr/>
        </p:nvSpPr>
        <p:spPr>
          <a:xfrm>
            <a:off x="2893398" y="857469"/>
            <a:ext cx="1551194" cy="369332"/>
          </a:xfrm>
          <a:prstGeom prst="rect">
            <a:avLst/>
          </a:prstGeom>
        </p:spPr>
        <p:txBody>
          <a:bodyPr wrap="none">
            <a:spAutoFit/>
          </a:bodyPr>
          <a:lstStyle/>
          <a:p>
            <a:r>
              <a:rPr lang="tr-TR" b="1" dirty="0">
                <a:solidFill>
                  <a:schemeClr val="bg1"/>
                </a:solidFill>
              </a:rPr>
              <a:t>İKİNCİ BÖLÜM</a:t>
            </a:r>
            <a:endParaRPr lang="tr-TR" dirty="0">
              <a:solidFill>
                <a:schemeClr val="bg1"/>
              </a:solidFill>
            </a:endParaRPr>
          </a:p>
        </p:txBody>
      </p:sp>
    </p:spTree>
    <p:extLst>
      <p:ext uri="{BB962C8B-B14F-4D97-AF65-F5344CB8AC3E}">
        <p14:creationId xmlns:p14="http://schemas.microsoft.com/office/powerpoint/2010/main" val="997860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70773" y="2110357"/>
            <a:ext cx="10186587" cy="3340402"/>
          </a:xfrm>
          <a:prstGeom prst="rect">
            <a:avLst/>
          </a:prstGeom>
        </p:spPr>
        <p:txBody>
          <a:bodyPr wrap="square">
            <a:spAutoFit/>
          </a:bodyPr>
          <a:lstStyle/>
          <a:p>
            <a:pPr algn="just">
              <a:lnSpc>
                <a:spcPts val="3200"/>
              </a:lnSpc>
            </a:pPr>
            <a:r>
              <a:rPr lang="tr-TR" sz="2000" b="1" dirty="0"/>
              <a:t>İlkeler</a:t>
            </a:r>
            <a:endParaRPr lang="tr-TR" sz="2000" dirty="0"/>
          </a:p>
          <a:p>
            <a:pPr>
              <a:lnSpc>
                <a:spcPts val="3200"/>
              </a:lnSpc>
            </a:pPr>
            <a:r>
              <a:rPr lang="tr-TR" sz="2000" b="1" dirty="0"/>
              <a:t>MADDE 6 - </a:t>
            </a:r>
            <a:r>
              <a:rPr lang="tr-TR" sz="2000" dirty="0"/>
              <a:t>(1) İlkokullarda Yetiştirme Programının ilkeleri şunlardır:</a:t>
            </a:r>
          </a:p>
          <a:p>
            <a:pPr>
              <a:lnSpc>
                <a:spcPts val="3200"/>
              </a:lnSpc>
            </a:pPr>
            <a:r>
              <a:rPr lang="tr-TR" sz="2000" dirty="0"/>
              <a:t>a) İYEP’e dâhil olan öğrenciler belirlenen eksiklikleri doğrultusunda programa alınır.</a:t>
            </a:r>
          </a:p>
          <a:p>
            <a:pPr>
              <a:lnSpc>
                <a:spcPts val="3200"/>
              </a:lnSpc>
            </a:pPr>
            <a:r>
              <a:rPr lang="tr-TR" sz="2000" dirty="0"/>
              <a:t>b) Öğrenciler için bulunduğu okullarda yetiştirme programının uygulanması esastır. </a:t>
            </a:r>
          </a:p>
          <a:p>
            <a:pPr>
              <a:lnSpc>
                <a:spcPts val="3200"/>
              </a:lnSpc>
            </a:pPr>
            <a:r>
              <a:rPr lang="tr-TR" sz="2000" dirty="0"/>
              <a:t>c) Öğrencilerin akranlarından ayrışma hissine kapılmasını önleyici tedbirler alınır.	</a:t>
            </a:r>
          </a:p>
          <a:p>
            <a:pPr>
              <a:lnSpc>
                <a:spcPts val="3200"/>
              </a:lnSpc>
            </a:pPr>
            <a:r>
              <a:rPr lang="tr-TR" sz="2000" dirty="0"/>
              <a:t>ç) Öğrencilere </a:t>
            </a:r>
            <a:r>
              <a:rPr lang="tr-TR" sz="2000" dirty="0" err="1"/>
              <a:t>psikososyal</a:t>
            </a:r>
            <a:r>
              <a:rPr lang="tr-TR" sz="2000" dirty="0"/>
              <a:t> destek sağlanır.			</a:t>
            </a:r>
          </a:p>
          <a:p>
            <a:pPr>
              <a:lnSpc>
                <a:spcPts val="3200"/>
              </a:lnSpc>
            </a:pPr>
            <a:r>
              <a:rPr lang="tr-TR" sz="2000" dirty="0"/>
              <a:t>d) Öğrencilerin, program süresince devamları sağlanır.	</a:t>
            </a:r>
          </a:p>
          <a:p>
            <a:pPr>
              <a:lnSpc>
                <a:spcPts val="3200"/>
              </a:lnSpc>
            </a:pPr>
            <a:r>
              <a:rPr lang="tr-TR" sz="2000" dirty="0"/>
              <a:t>e) Öğrencilerin velilerinden hiçbir ad altında ücret alınmaz.</a:t>
            </a:r>
          </a:p>
        </p:txBody>
      </p:sp>
      <p:sp>
        <p:nvSpPr>
          <p:cNvPr id="5" name="Dikdörtgen 4"/>
          <p:cNvSpPr/>
          <p:nvPr/>
        </p:nvSpPr>
        <p:spPr>
          <a:xfrm>
            <a:off x="2893398" y="857469"/>
            <a:ext cx="1551194" cy="369332"/>
          </a:xfrm>
          <a:prstGeom prst="rect">
            <a:avLst/>
          </a:prstGeom>
        </p:spPr>
        <p:txBody>
          <a:bodyPr wrap="none">
            <a:spAutoFit/>
          </a:bodyPr>
          <a:lstStyle/>
          <a:p>
            <a:r>
              <a:rPr lang="tr-TR" b="1" dirty="0">
                <a:solidFill>
                  <a:schemeClr val="bg1"/>
                </a:solidFill>
              </a:rPr>
              <a:t>İKİNCİ BÖLÜM</a:t>
            </a:r>
            <a:endParaRPr lang="tr-TR" dirty="0">
              <a:solidFill>
                <a:schemeClr val="bg1"/>
              </a:solidFill>
            </a:endParaRPr>
          </a:p>
        </p:txBody>
      </p:sp>
    </p:spTree>
    <p:extLst>
      <p:ext uri="{BB962C8B-B14F-4D97-AF65-F5344CB8AC3E}">
        <p14:creationId xmlns:p14="http://schemas.microsoft.com/office/powerpoint/2010/main" val="6792016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8"/>
          <p:cNvSpPr txBox="1">
            <a:spLocks/>
          </p:cNvSpPr>
          <p:nvPr/>
        </p:nvSpPr>
        <p:spPr>
          <a:xfrm>
            <a:off x="246722" y="719983"/>
            <a:ext cx="3832219" cy="74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tr-TR" sz="2600" b="1"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84063" cy="123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3" name="Dikdörtgen 2"/>
          <p:cNvSpPr/>
          <p:nvPr/>
        </p:nvSpPr>
        <p:spPr>
          <a:xfrm>
            <a:off x="7938" y="280901"/>
            <a:ext cx="12184062" cy="553998"/>
          </a:xfrm>
          <a:prstGeom prst="rect">
            <a:avLst/>
          </a:prstGeom>
        </p:spPr>
        <p:txBody>
          <a:bodyPr wrap="square">
            <a:spAutoFit/>
          </a:bodyPr>
          <a:lstStyle/>
          <a:p>
            <a:pPr algn="ctr"/>
            <a:r>
              <a:rPr lang="tr-TR" sz="3000" b="1" dirty="0">
                <a:solidFill>
                  <a:schemeClr val="bg1"/>
                </a:solidFill>
              </a:rPr>
              <a:t> İLKOKULLARDA YETİŞTİRME PROGRAMI </a:t>
            </a:r>
          </a:p>
        </p:txBody>
      </p:sp>
      <p:sp>
        <p:nvSpPr>
          <p:cNvPr id="8" name="Dikdörtgen 7"/>
          <p:cNvSpPr/>
          <p:nvPr/>
        </p:nvSpPr>
        <p:spPr>
          <a:xfrm>
            <a:off x="1155106" y="1696470"/>
            <a:ext cx="10186587" cy="3141629"/>
          </a:xfrm>
          <a:prstGeom prst="rect">
            <a:avLst/>
          </a:prstGeom>
        </p:spPr>
        <p:txBody>
          <a:bodyPr wrap="square">
            <a:spAutoFit/>
          </a:bodyPr>
          <a:lstStyle/>
          <a:p>
            <a:pPr algn="just">
              <a:lnSpc>
                <a:spcPts val="3000"/>
              </a:lnSpc>
            </a:pPr>
            <a:r>
              <a:rPr lang="tr-TR" sz="2000" b="1" dirty="0"/>
              <a:t>Komisyonlar, Görevler ve Uygulama </a:t>
            </a:r>
            <a:r>
              <a:rPr lang="tr-TR" sz="2000" b="1" dirty="0" smtClean="0"/>
              <a:t>Süreci</a:t>
            </a:r>
            <a:endParaRPr lang="tr-TR" sz="2000" dirty="0" smtClean="0"/>
          </a:p>
          <a:p>
            <a:pPr algn="just">
              <a:lnSpc>
                <a:spcPts val="3000"/>
              </a:lnSpc>
            </a:pPr>
            <a:r>
              <a:rPr lang="tr-TR" sz="2000" b="1" dirty="0" smtClean="0"/>
              <a:t>İlkokullarda Yetiştirme Programı Okul Komisyonu</a:t>
            </a:r>
            <a:endParaRPr lang="tr-TR" sz="2000" dirty="0" smtClean="0"/>
          </a:p>
          <a:p>
            <a:pPr algn="just">
              <a:lnSpc>
                <a:spcPts val="3000"/>
              </a:lnSpc>
            </a:pPr>
            <a:r>
              <a:rPr lang="tr-TR" sz="2000" b="1" dirty="0" smtClean="0"/>
              <a:t>MADDE 7- </a:t>
            </a:r>
            <a:r>
              <a:rPr lang="tr-TR" sz="2000" dirty="0"/>
              <a:t>(1) İlkokullarda Yetiştirme Programı Okul Komisyonu; okul müdürünün veya müdür yardımcısının başkanlığında, üç sınıf öğretmeni ile varsa rehberlik öğretmeninden oluşur. Oyların eşitliği hâlinde başkanın kullandığı oy yönünde çoğunluk sağlanır. Birleştirilmiş sınıf uygulaması yapılan ilkokullarda komisyon mevcut öğretmenlerden oluşur. Tek öğretmenli birleştirilmiş sınıflı ilkokullarda müdür yetkili öğretmen komisyonun görevini yapar. Okul komisyonu ders yılı başında yapılan öğretmenler kurulu toplantısında oluşturulur.</a:t>
            </a:r>
          </a:p>
        </p:txBody>
      </p:sp>
      <p:sp>
        <p:nvSpPr>
          <p:cNvPr id="4" name="Dikdörtgen 3"/>
          <p:cNvSpPr/>
          <p:nvPr/>
        </p:nvSpPr>
        <p:spPr>
          <a:xfrm>
            <a:off x="2935843" y="732137"/>
            <a:ext cx="1815690" cy="369332"/>
          </a:xfrm>
          <a:prstGeom prst="rect">
            <a:avLst/>
          </a:prstGeom>
        </p:spPr>
        <p:txBody>
          <a:bodyPr wrap="none">
            <a:spAutoFit/>
          </a:bodyPr>
          <a:lstStyle/>
          <a:p>
            <a:r>
              <a:rPr lang="tr-TR" b="1" dirty="0">
                <a:solidFill>
                  <a:schemeClr val="bg1"/>
                </a:solidFill>
              </a:rPr>
              <a:t>ÜÇÜNCÜ BÖLÜM</a:t>
            </a:r>
            <a:endParaRPr lang="tr-TR" dirty="0">
              <a:solidFill>
                <a:schemeClr val="bg1"/>
              </a:solidFill>
            </a:endParaRPr>
          </a:p>
        </p:txBody>
      </p:sp>
    </p:spTree>
    <p:extLst>
      <p:ext uri="{BB962C8B-B14F-4D97-AF65-F5344CB8AC3E}">
        <p14:creationId xmlns:p14="http://schemas.microsoft.com/office/powerpoint/2010/main" val="1605938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t Kenarı">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3979</TotalTime>
  <Words>1706</Words>
  <Application>Microsoft Office PowerPoint</Application>
  <PresentationFormat>Geniş ekran</PresentationFormat>
  <Paragraphs>201</Paragraphs>
  <Slides>26</Slides>
  <Notes>26</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26</vt:i4>
      </vt:variant>
    </vt:vector>
  </HeadingPairs>
  <TitlesOfParts>
    <vt:vector size="32" baseType="lpstr">
      <vt:lpstr>ＭＳ Ｐゴシック</vt:lpstr>
      <vt:lpstr>ＭＳ Ｐゴシック</vt:lpstr>
      <vt:lpstr>Arial</vt:lpstr>
      <vt:lpstr>Calibri</vt:lpstr>
      <vt:lpstr>Office Theme</vt:lpstr>
      <vt:lpstr>3_Office Theme</vt:lpstr>
      <vt:lpstr>T.C. MİLLÎ EĞİTİM BAKANLIĞI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Metin CIFTCI</dc:creator>
  <cp:lastModifiedBy>Fatih BASAK</cp:lastModifiedBy>
  <cp:revision>451</cp:revision>
  <cp:lastPrinted>2017-04-12T06:56:45Z</cp:lastPrinted>
  <dcterms:created xsi:type="dcterms:W3CDTF">2015-09-30T08:23:11Z</dcterms:created>
  <dcterms:modified xsi:type="dcterms:W3CDTF">2018-09-30T07:39:08Z</dcterms:modified>
</cp:coreProperties>
</file>